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Default Extension="bin" ContentType="application/vnd.openxmlformats-officedocument.presentationml.printerSettings"/>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slides/slide39.xml" ContentType="application/vnd.openxmlformats-officedocument.presentationml.slide+xml"/>
  <Override PartName="/ppt/slides/slide24.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Default Extension="vml" ContentType="application/vnd.openxmlformats-officedocument.vmlDrawing"/>
  <Override PartName="/ppt/embeddings/oleObject2.bin" ContentType="application/vnd.openxmlformats-officedocument.oleObject"/>
  <Override PartName="/ppt/notesSlides/notesSlide2.xml" ContentType="application/vnd.openxmlformats-officedocument.presentationml.notesSlide+xml"/>
  <Override PartName="/ppt/presentation.xml" ContentType="application/vnd.openxmlformats-officedocument.presentationml.presentation.main+xml"/>
  <Default Extension="png" ContentType="image/png"/>
  <Override PartName="/ppt/notesMasters/notesMaster1.xml" ContentType="application/vnd.openxmlformats-officedocument.presentationml.notesMaster+xml"/>
  <Default Extension="pdf" ContentType="application/pdf"/>
  <Override PartName="/docProps/core.xml" ContentType="application/vnd.openxmlformats-package.core-properties+xml"/>
  <Default Extension="emf" ContentType="image/x-emf"/>
  <Override PartName="/ppt/slides/slide10.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embeddings/oleObject1.bin" ContentType="application/vnd.openxmlformats-officedocument.oleObject"/>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s/slide34.xml" ContentType="application/vnd.openxmlformats-officedocument.presentationml.slide+xml"/>
  <Default Extension="xml" ContentType="application/xml"/>
  <Override PartName="/ppt/slides/slide25.xml" ContentType="application/vnd.openxmlformats-officedocument.presentationml.slide+xml"/>
  <Default Extension="jpeg" ContentType="image/jpeg"/>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slideLayouts/slideLayout2.xml" ContentType="application/vnd.openxmlformats-officedocument.presentationml.slideLayout+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1" r:id="rId1"/>
  </p:sldMasterIdLst>
  <p:notesMasterIdLst>
    <p:notesMasterId r:id="rId41"/>
  </p:notesMasterIdLst>
  <p:sldIdLst>
    <p:sldId id="415" r:id="rId2"/>
    <p:sldId id="400" r:id="rId3"/>
    <p:sldId id="365" r:id="rId4"/>
    <p:sldId id="367" r:id="rId5"/>
    <p:sldId id="268" r:id="rId6"/>
    <p:sldId id="284" r:id="rId7"/>
    <p:sldId id="412" r:id="rId8"/>
    <p:sldId id="286" r:id="rId9"/>
    <p:sldId id="287" r:id="rId10"/>
    <p:sldId id="303" r:id="rId11"/>
    <p:sldId id="401" r:id="rId12"/>
    <p:sldId id="371" r:id="rId13"/>
    <p:sldId id="417" r:id="rId14"/>
    <p:sldId id="416" r:id="rId15"/>
    <p:sldId id="331" r:id="rId16"/>
    <p:sldId id="409" r:id="rId17"/>
    <p:sldId id="291" r:id="rId18"/>
    <p:sldId id="362" r:id="rId19"/>
    <p:sldId id="332" r:id="rId20"/>
    <p:sldId id="333" r:id="rId21"/>
    <p:sldId id="334" r:id="rId22"/>
    <p:sldId id="410" r:id="rId23"/>
    <p:sldId id="411" r:id="rId24"/>
    <p:sldId id="418" r:id="rId25"/>
    <p:sldId id="402" r:id="rId26"/>
    <p:sldId id="419" r:id="rId27"/>
    <p:sldId id="294" r:id="rId28"/>
    <p:sldId id="373" r:id="rId29"/>
    <p:sldId id="406" r:id="rId30"/>
    <p:sldId id="407" r:id="rId31"/>
    <p:sldId id="295" r:id="rId32"/>
    <p:sldId id="348" r:id="rId33"/>
    <p:sldId id="369" r:id="rId34"/>
    <p:sldId id="391" r:id="rId35"/>
    <p:sldId id="386" r:id="rId36"/>
    <p:sldId id="395" r:id="rId37"/>
    <p:sldId id="420" r:id="rId38"/>
    <p:sldId id="421" r:id="rId39"/>
    <p:sldId id="422" r:id="rId4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26"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26"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26"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26"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26" charset="0"/>
        <a:ea typeface="+mn-ea"/>
        <a:cs typeface="+mn-cs"/>
      </a:defRPr>
    </a:lvl5pPr>
    <a:lvl6pPr marL="2286000" algn="l" defTabSz="457200" rtl="0" eaLnBrk="1" latinLnBrk="0" hangingPunct="1">
      <a:defRPr kern="1200">
        <a:solidFill>
          <a:schemeClr val="tx1"/>
        </a:solidFill>
        <a:effectLst>
          <a:outerShdw blurRad="38100" dist="38100" dir="2700000" algn="tl">
            <a:srgbClr val="000000">
              <a:alpha val="43137"/>
            </a:srgbClr>
          </a:outerShdw>
        </a:effectLst>
        <a:latin typeface="Tahoma" pitchFamily="26" charset="0"/>
        <a:ea typeface="+mn-ea"/>
        <a:cs typeface="+mn-cs"/>
      </a:defRPr>
    </a:lvl6pPr>
    <a:lvl7pPr marL="2743200" algn="l" defTabSz="457200" rtl="0" eaLnBrk="1" latinLnBrk="0" hangingPunct="1">
      <a:defRPr kern="1200">
        <a:solidFill>
          <a:schemeClr val="tx1"/>
        </a:solidFill>
        <a:effectLst>
          <a:outerShdw blurRad="38100" dist="38100" dir="2700000" algn="tl">
            <a:srgbClr val="000000">
              <a:alpha val="43137"/>
            </a:srgbClr>
          </a:outerShdw>
        </a:effectLst>
        <a:latin typeface="Tahoma" pitchFamily="26" charset="0"/>
        <a:ea typeface="+mn-ea"/>
        <a:cs typeface="+mn-cs"/>
      </a:defRPr>
    </a:lvl7pPr>
    <a:lvl8pPr marL="3200400" algn="l" defTabSz="457200" rtl="0" eaLnBrk="1" latinLnBrk="0" hangingPunct="1">
      <a:defRPr kern="1200">
        <a:solidFill>
          <a:schemeClr val="tx1"/>
        </a:solidFill>
        <a:effectLst>
          <a:outerShdw blurRad="38100" dist="38100" dir="2700000" algn="tl">
            <a:srgbClr val="000000">
              <a:alpha val="43137"/>
            </a:srgbClr>
          </a:outerShdw>
        </a:effectLst>
        <a:latin typeface="Tahoma" pitchFamily="26" charset="0"/>
        <a:ea typeface="+mn-ea"/>
        <a:cs typeface="+mn-cs"/>
      </a:defRPr>
    </a:lvl8pPr>
    <a:lvl9pPr marL="3657600" algn="l" defTabSz="457200" rtl="0" eaLnBrk="1" latinLnBrk="0" hangingPunct="1">
      <a:defRPr kern="1200">
        <a:solidFill>
          <a:schemeClr val="tx1"/>
        </a:solidFill>
        <a:effectLst>
          <a:outerShdw blurRad="38100" dist="38100" dir="2700000" algn="tl">
            <a:srgbClr val="000000">
              <a:alpha val="43137"/>
            </a:srgbClr>
          </a:outerShdw>
        </a:effectLst>
        <a:latin typeface="Tahoma" pitchFamily="2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70BFF"/>
    <a:srgbClr val="FFCC00"/>
    <a:srgbClr val="99FF33"/>
    <a:srgbClr val="99FF99"/>
    <a:srgbClr val="FFFF00"/>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00" d="100"/>
          <a:sy n="100" d="100"/>
        </p:scale>
        <p:origin x="-1936" y="-10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5328"/>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 Id="rId4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27"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itchFamily="27" charset="0"/>
              </a:defRPr>
            </a:lvl1pPr>
          </a:lstStyle>
          <a:p>
            <a:pPr>
              <a:defRPr/>
            </a:pPr>
            <a:fld id="{8CB32640-D703-5C43-BFFD-EAF7CE1354F3}" type="datetime1">
              <a:rPr lang="en-US"/>
              <a:pPr>
                <a:defRPr/>
              </a:pPr>
              <a:t>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27"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itchFamily="27" charset="0"/>
              </a:defRPr>
            </a:lvl1pPr>
          </a:lstStyle>
          <a:p>
            <a:pPr>
              <a:defRPr/>
            </a:pPr>
            <a:fld id="{3F8552ED-25DC-EE4E-8540-4B4E193F050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7" charset="-128"/>
        <a:cs typeface="ＭＳ Ｐゴシック" pitchFamily="2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7"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7"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7"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ea typeface="ＭＳ Ｐゴシック" pitchFamily="26" charset="-128"/>
              <a:cs typeface="ＭＳ Ｐゴシック" pitchFamily="26" charset="-128"/>
            </a:endParaRPr>
          </a:p>
        </p:txBody>
      </p:sp>
      <p:sp>
        <p:nvSpPr>
          <p:cNvPr id="4" name="Slide Number Placeholder 3"/>
          <p:cNvSpPr>
            <a:spLocks noGrp="1"/>
          </p:cNvSpPr>
          <p:nvPr>
            <p:ph type="sldNum" sz="quarter" idx="5"/>
          </p:nvPr>
        </p:nvSpPr>
        <p:spPr/>
        <p:txBody>
          <a:bodyPr/>
          <a:lstStyle/>
          <a:p>
            <a:pPr>
              <a:defRPr/>
            </a:pPr>
            <a:fld id="{E1F6BF4A-8C7F-094D-B7F6-7943026B53A6}" type="slidenum">
              <a:rPr lang="en-US" smtClean="0"/>
              <a:pPr>
                <a:defRPr/>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5BB32D1-406E-A647-98D7-B1E57998ACF7}" type="slidenum">
              <a:rPr lang="en-US"/>
              <a:pPr>
                <a:defRPr/>
              </a:pPr>
              <a:t>33</a:t>
            </a:fld>
            <a:endParaRPr 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a:ea typeface="ＭＳ Ｐゴシック" pitchFamily="26" charset="-128"/>
                <a:cs typeface="ＭＳ Ｐゴシック" pitchFamily="26" charset="-128"/>
              </a:rPr>
              <a:t>Quantitative and All depend on standard curves</a:t>
            </a:r>
          </a:p>
          <a:p>
            <a:pPr eaLnBrk="1" hangingPunct="1">
              <a:spcBef>
                <a:spcPct val="0"/>
              </a:spcBef>
            </a:pPr>
            <a:r>
              <a:rPr lang="en-US" b="1">
                <a:ea typeface="ＭＳ Ｐゴシック" pitchFamily="26" charset="-128"/>
                <a:cs typeface="ＭＳ Ｐゴシック" pitchFamily="26" charset="-128"/>
              </a:rPr>
              <a:t>Non-destructive:</a:t>
            </a:r>
          </a:p>
          <a:p>
            <a:pPr eaLnBrk="1" hangingPunct="1">
              <a:spcBef>
                <a:spcPct val="0"/>
              </a:spcBef>
              <a:buFontTx/>
              <a:buChar char="•"/>
            </a:pPr>
            <a:r>
              <a:rPr lang="en-US">
                <a:ea typeface="ＭＳ Ｐゴシック" pitchFamily="26" charset="-128"/>
                <a:cs typeface="ＭＳ Ｐゴシック" pitchFamily="26" charset="-128"/>
              </a:rPr>
              <a:t>A280 (20 to 3000 ug/ml) </a:t>
            </a:r>
            <a:r>
              <a:rPr lang="en-US" b="1">
                <a:ea typeface="ＭＳ Ｐゴシック" pitchFamily="26" charset="-128"/>
                <a:cs typeface="ＭＳ Ｐゴシック" pitchFamily="26" charset="-128"/>
              </a:rPr>
              <a:t>trp</a:t>
            </a:r>
            <a:r>
              <a:rPr lang="en-US">
                <a:ea typeface="ＭＳ Ｐゴシック" pitchFamily="26" charset="-128"/>
                <a:cs typeface="ＭＳ Ｐゴシック" pitchFamily="26" charset="-128"/>
              </a:rPr>
              <a:t> and </a:t>
            </a:r>
            <a:r>
              <a:rPr lang="en-US" b="1">
                <a:ea typeface="ＭＳ Ｐゴシック" pitchFamily="26" charset="-128"/>
                <a:cs typeface="ＭＳ Ｐゴシック" pitchFamily="26" charset="-128"/>
              </a:rPr>
              <a:t>tyr</a:t>
            </a:r>
            <a:r>
              <a:rPr lang="en-US">
                <a:ea typeface="ＭＳ Ｐゴシック" pitchFamily="26" charset="-128"/>
                <a:cs typeface="ＭＳ Ｐゴシック" pitchFamily="26" charset="-128"/>
              </a:rPr>
              <a:t>, variable in different proteins, other things absorb eg nucleic acids</a:t>
            </a:r>
          </a:p>
          <a:p>
            <a:pPr eaLnBrk="1" hangingPunct="1">
              <a:spcBef>
                <a:spcPct val="0"/>
              </a:spcBef>
              <a:buFontTx/>
              <a:buChar char="•"/>
            </a:pPr>
            <a:r>
              <a:rPr lang="en-US">
                <a:ea typeface="ＭＳ Ｐゴシック" pitchFamily="26" charset="-128"/>
                <a:cs typeface="ＭＳ Ｐゴシック" pitchFamily="26" charset="-128"/>
              </a:rPr>
              <a:t>A205 (1 to 10 ug/ml) peptide bond, </a:t>
            </a:r>
            <a:r>
              <a:rPr lang="en-US" b="1">
                <a:ea typeface="ＭＳ Ｐゴシック" pitchFamily="26" charset="-128"/>
                <a:cs typeface="ＭＳ Ｐゴシック" pitchFamily="26" charset="-128"/>
              </a:rPr>
              <a:t>many other things eg buffers absorb here</a:t>
            </a:r>
          </a:p>
          <a:p>
            <a:pPr eaLnBrk="1" hangingPunct="1">
              <a:spcBef>
                <a:spcPct val="0"/>
              </a:spcBef>
              <a:buFontTx/>
              <a:buChar char="•"/>
            </a:pPr>
            <a:r>
              <a:rPr lang="en-US">
                <a:ea typeface="ＭＳ Ｐゴシック" pitchFamily="26" charset="-128"/>
                <a:cs typeface="ＭＳ Ｐゴシック" pitchFamily="26" charset="-128"/>
              </a:rPr>
              <a:t>Fluorescence (5 to 50 ug/ml) UV excitation leads to trp fluorescence, requires </a:t>
            </a:r>
            <a:r>
              <a:rPr lang="en-US" b="1">
                <a:ea typeface="ＭＳ Ｐゴシック" pitchFamily="26" charset="-128"/>
                <a:cs typeface="ＭＳ Ｐゴシック" pitchFamily="26" charset="-128"/>
              </a:rPr>
              <a:t>Trp</a:t>
            </a:r>
            <a:r>
              <a:rPr lang="en-US">
                <a:ea typeface="ＭＳ Ｐゴシック" pitchFamily="26" charset="-128"/>
                <a:cs typeface="ＭＳ Ｐゴシック" pitchFamily="26" charset="-128"/>
              </a:rPr>
              <a:t> and </a:t>
            </a:r>
            <a:r>
              <a:rPr lang="en-US" b="1">
                <a:ea typeface="ＭＳ Ｐゴシック" pitchFamily="26" charset="-128"/>
                <a:cs typeface="ＭＳ Ｐゴシック" pitchFamily="26" charset="-128"/>
              </a:rPr>
              <a:t>fluorometer</a:t>
            </a:r>
          </a:p>
          <a:p>
            <a:pPr eaLnBrk="1" hangingPunct="1">
              <a:spcBef>
                <a:spcPct val="0"/>
              </a:spcBef>
            </a:pPr>
            <a:r>
              <a:rPr lang="en-US" b="1">
                <a:ea typeface="ＭＳ Ｐゴシック" pitchFamily="26" charset="-128"/>
                <a:cs typeface="ＭＳ Ｐゴシック" pitchFamily="26" charset="-128"/>
              </a:rPr>
              <a:t>Destructive:</a:t>
            </a:r>
          </a:p>
          <a:p>
            <a:pPr eaLnBrk="1" hangingPunct="1">
              <a:spcBef>
                <a:spcPct val="0"/>
              </a:spcBef>
              <a:buFontTx/>
              <a:buChar char="•"/>
            </a:pPr>
            <a:r>
              <a:rPr lang="en-US">
                <a:ea typeface="ＭＳ Ｐゴシック" pitchFamily="26" charset="-128"/>
                <a:cs typeface="ＭＳ Ｐゴシック" pitchFamily="26" charset="-128"/>
              </a:rPr>
              <a:t>Lowry method (1 to 20 ug/200ul), </a:t>
            </a:r>
            <a:r>
              <a:rPr lang="en-US" b="1">
                <a:ea typeface="ＭＳ Ｐゴシック" pitchFamily="26" charset="-128"/>
                <a:cs typeface="ＭＳ Ｐゴシック" pitchFamily="26" charset="-128"/>
              </a:rPr>
              <a:t>Folin-Ciocalteu phenol </a:t>
            </a:r>
            <a:r>
              <a:rPr lang="en-US">
                <a:ea typeface="ＭＳ Ｐゴシック" pitchFamily="26" charset="-128"/>
                <a:cs typeface="ＭＳ Ｐゴシック" pitchFamily="26" charset="-128"/>
              </a:rPr>
              <a:t>reagent binds </a:t>
            </a:r>
            <a:r>
              <a:rPr lang="en-US" b="1">
                <a:ea typeface="ＭＳ Ｐゴシック" pitchFamily="26" charset="-128"/>
                <a:cs typeface="ＭＳ Ｐゴシック" pitchFamily="26" charset="-128"/>
              </a:rPr>
              <a:t>Tyr</a:t>
            </a:r>
            <a:r>
              <a:rPr lang="en-US">
                <a:ea typeface="ＭＳ Ｐゴシック" pitchFamily="26" charset="-128"/>
                <a:cs typeface="ＭＳ Ｐゴシック" pitchFamily="26" charset="-128"/>
              </a:rPr>
              <a:t> with CuTartrate and gives purple color; </a:t>
            </a:r>
            <a:r>
              <a:rPr lang="en-US" b="1">
                <a:ea typeface="ＭＳ Ｐゴシック" pitchFamily="26" charset="-128"/>
                <a:cs typeface="ＭＳ Ｐゴシック" pitchFamily="26" charset="-128"/>
              </a:rPr>
              <a:t>buffers, reducing agents, detergents, sugars interfere</a:t>
            </a:r>
            <a:r>
              <a:rPr lang="en-US">
                <a:ea typeface="ＭＳ Ｐゴシック" pitchFamily="26" charset="-128"/>
                <a:cs typeface="ＭＳ Ｐゴシック" pitchFamily="26" charset="-128"/>
              </a:rPr>
              <a:t>.</a:t>
            </a:r>
          </a:p>
          <a:p>
            <a:pPr eaLnBrk="1" hangingPunct="1">
              <a:spcBef>
                <a:spcPct val="0"/>
              </a:spcBef>
              <a:buFontTx/>
              <a:buChar char="•"/>
            </a:pPr>
            <a:r>
              <a:rPr lang="en-US">
                <a:ea typeface="ＭＳ Ｐゴシック" pitchFamily="26" charset="-128"/>
                <a:cs typeface="ＭＳ Ｐゴシック" pitchFamily="26" charset="-128"/>
              </a:rPr>
              <a:t>Bradford method (1 to 10 ug/100ul), </a:t>
            </a:r>
            <a:r>
              <a:rPr lang="en-US" b="1">
                <a:ea typeface="ＭＳ Ｐゴシック" pitchFamily="26" charset="-128"/>
                <a:cs typeface="ＭＳ Ｐゴシック" pitchFamily="26" charset="-128"/>
              </a:rPr>
              <a:t>coomassie dye</a:t>
            </a:r>
            <a:r>
              <a:rPr lang="en-US">
                <a:ea typeface="ＭＳ Ｐゴシック" pitchFamily="26" charset="-128"/>
                <a:cs typeface="ＭＳ Ｐゴシック" pitchFamily="26" charset="-128"/>
              </a:rPr>
              <a:t> binds to proteins, (</a:t>
            </a:r>
            <a:r>
              <a:rPr lang="en-US" b="1">
                <a:ea typeface="ＭＳ Ｐゴシック" pitchFamily="26" charset="-128"/>
                <a:cs typeface="ＭＳ Ｐゴシック" pitchFamily="26" charset="-128"/>
              </a:rPr>
              <a:t>Arg and aromatics</a:t>
            </a:r>
            <a:r>
              <a:rPr lang="en-US">
                <a:ea typeface="ＭＳ Ｐゴシック" pitchFamily="26" charset="-128"/>
                <a:cs typeface="ＭＳ Ｐゴシック" pitchFamily="26" charset="-128"/>
              </a:rPr>
              <a:t>); glycerol, detergents mercaptoethanol, buffers interfere.</a:t>
            </a:r>
          </a:p>
          <a:p>
            <a:pPr eaLnBrk="1" hangingPunct="1">
              <a:spcBef>
                <a:spcPct val="0"/>
              </a:spcBef>
              <a:buFontTx/>
              <a:buChar char="•"/>
            </a:pPr>
            <a:r>
              <a:rPr lang="en-US">
                <a:ea typeface="ＭＳ Ｐゴシック" pitchFamily="26" charset="-128"/>
                <a:cs typeface="ＭＳ Ｐゴシック" pitchFamily="26" charset="-128"/>
              </a:rPr>
              <a:t>BCA (bicinchoninic acid) method (0.5ug/ml), more stable than Lowry, but </a:t>
            </a:r>
            <a:r>
              <a:rPr lang="en-US" b="1">
                <a:ea typeface="ＭＳ Ｐゴシック" pitchFamily="26" charset="-128"/>
                <a:cs typeface="ＭＳ Ｐゴシック" pitchFamily="26" charset="-128"/>
              </a:rPr>
              <a:t>reducing agents</a:t>
            </a:r>
            <a:r>
              <a:rPr lang="en-US">
                <a:ea typeface="ＭＳ Ｐゴシック" pitchFamily="26" charset="-128"/>
                <a:cs typeface="ＭＳ Ｐゴシック" pitchFamily="26" charset="-128"/>
              </a:rPr>
              <a:t> interfere.</a:t>
            </a:r>
          </a:p>
          <a:p>
            <a:pPr eaLnBrk="1" hangingPunct="1">
              <a:spcBef>
                <a:spcPct val="0"/>
              </a:spcBef>
            </a:pPr>
            <a:endParaRPr lang="en-US" b="1">
              <a:ea typeface="ＭＳ Ｐゴシック" pitchFamily="26" charset="-128"/>
              <a:cs typeface="ＭＳ Ｐゴシック" pitchFamily="26" charset="-128"/>
            </a:endParaRPr>
          </a:p>
          <a:p>
            <a:pPr eaLnBrk="1" hangingPunct="1">
              <a:spcBef>
                <a:spcPct val="0"/>
              </a:spcBef>
              <a:buFontTx/>
              <a:buChar char="•"/>
            </a:pPr>
            <a:endParaRPr lang="en-US">
              <a:ea typeface="ＭＳ Ｐゴシック" pitchFamily="26" charset="-128"/>
              <a:cs typeface="ＭＳ Ｐゴシック" pitchFamily="2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52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40DD4-C7AE-E64B-98E4-8D04BAEF87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304097-0DDB-DC41-BDFA-E73D38EFBC7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4DD59D-8548-F84D-B433-8ABA84AFC6D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3B9BDB-214A-7045-9005-81484A17D7E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585417-459E-2E43-ACB7-27D2276598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ADD8A-46EA-914E-9EDC-E66DAFD26F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2D5AD5-8E7E-794C-9619-8F12529E04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4CA310-5A7B-B845-BEE8-4907B5B8E2C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04C645-43B1-B94F-8A06-60DC4275D4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AC6042-4311-934D-968E-8E1B3CCF6A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FCB3D6-05A4-6B4F-8703-87596D931D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57AB4E-42AE-4F42-A959-0455E7BA16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2142AC-921A-1E46-A256-808BDBF38B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12" charset="0"/>
              </a:defRPr>
            </a:lvl1pPr>
          </a:lstStyle>
          <a:p>
            <a:pPr>
              <a:defRPr/>
            </a:pPr>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12" charset="0"/>
              </a:defRPr>
            </a:lvl1pPr>
          </a:lstStyle>
          <a:p>
            <a:pPr>
              <a:defRPr/>
            </a:pP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112" charset="0"/>
              </a:defRPr>
            </a:lvl1pPr>
          </a:lstStyle>
          <a:p>
            <a:pPr>
              <a:defRPr/>
            </a:pPr>
            <a:fld id="{0D276E22-B59D-3649-A18B-D28B3A0DC2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ctr" rtl="0" eaLnBrk="0" fontAlgn="base" hangingPunct="0">
        <a:spcBef>
          <a:spcPct val="0"/>
        </a:spcBef>
        <a:spcAft>
          <a:spcPct val="0"/>
        </a:spcAft>
        <a:defRPr sz="4800" b="1">
          <a:solidFill>
            <a:schemeClr val="tx1"/>
          </a:solidFill>
          <a:effectLst>
            <a:outerShdw blurRad="38100" dist="38100" dir="2700000" algn="tl">
              <a:srgbClr val="000000"/>
            </a:outerShdw>
          </a:effectLst>
          <a:latin typeface="Arial"/>
          <a:ea typeface="ＭＳ Ｐゴシック" pitchFamily="-112" charset="-128"/>
          <a:cs typeface="ＭＳ Ｐゴシック" pitchFamily="-112" charset="-128"/>
        </a:defRPr>
      </a:lvl1pPr>
      <a:lvl2pPr algn="ctr" rtl="0" eaLnBrk="0" fontAlgn="base" hangingPunct="0">
        <a:spcBef>
          <a:spcPct val="0"/>
        </a:spcBef>
        <a:spcAft>
          <a:spcPct val="0"/>
        </a:spcAft>
        <a:defRPr sz="4800" b="1">
          <a:solidFill>
            <a:schemeClr val="tx1"/>
          </a:solidFill>
          <a:effectLst>
            <a:outerShdw blurRad="38100" dist="38100" dir="2700000" algn="tl">
              <a:srgbClr val="000000"/>
            </a:outerShdw>
          </a:effectLst>
          <a:latin typeface="Arial" pitchFamily="27" charset="0"/>
          <a:ea typeface="ＭＳ Ｐゴシック" pitchFamily="-112" charset="-128"/>
          <a:cs typeface="ＭＳ Ｐゴシック" pitchFamily="-112" charset="-128"/>
        </a:defRPr>
      </a:lvl2pPr>
      <a:lvl3pPr algn="ctr" rtl="0" eaLnBrk="0" fontAlgn="base" hangingPunct="0">
        <a:spcBef>
          <a:spcPct val="0"/>
        </a:spcBef>
        <a:spcAft>
          <a:spcPct val="0"/>
        </a:spcAft>
        <a:defRPr sz="4800" b="1">
          <a:solidFill>
            <a:schemeClr val="tx1"/>
          </a:solidFill>
          <a:effectLst>
            <a:outerShdw blurRad="38100" dist="38100" dir="2700000" algn="tl">
              <a:srgbClr val="000000"/>
            </a:outerShdw>
          </a:effectLst>
          <a:latin typeface="Arial" pitchFamily="27" charset="0"/>
          <a:ea typeface="ＭＳ Ｐゴシック" pitchFamily="-112" charset="-128"/>
          <a:cs typeface="ＭＳ Ｐゴシック" pitchFamily="-112" charset="-128"/>
        </a:defRPr>
      </a:lvl3pPr>
      <a:lvl4pPr algn="ctr" rtl="0" eaLnBrk="0" fontAlgn="base" hangingPunct="0">
        <a:spcBef>
          <a:spcPct val="0"/>
        </a:spcBef>
        <a:spcAft>
          <a:spcPct val="0"/>
        </a:spcAft>
        <a:defRPr sz="4800" b="1">
          <a:solidFill>
            <a:schemeClr val="tx1"/>
          </a:solidFill>
          <a:effectLst>
            <a:outerShdw blurRad="38100" dist="38100" dir="2700000" algn="tl">
              <a:srgbClr val="000000"/>
            </a:outerShdw>
          </a:effectLst>
          <a:latin typeface="Arial" pitchFamily="27" charset="0"/>
          <a:ea typeface="ＭＳ Ｐゴシック" pitchFamily="-112" charset="-128"/>
          <a:cs typeface="ＭＳ Ｐゴシック" pitchFamily="-112" charset="-128"/>
        </a:defRPr>
      </a:lvl4pPr>
      <a:lvl5pPr algn="ctr" rtl="0" eaLnBrk="0" fontAlgn="base" hangingPunct="0">
        <a:spcBef>
          <a:spcPct val="0"/>
        </a:spcBef>
        <a:spcAft>
          <a:spcPct val="0"/>
        </a:spcAft>
        <a:defRPr sz="4800" b="1">
          <a:solidFill>
            <a:schemeClr val="tx1"/>
          </a:solidFill>
          <a:effectLst>
            <a:outerShdw blurRad="38100" dist="38100" dir="2700000" algn="tl">
              <a:srgbClr val="000000"/>
            </a:outerShdw>
          </a:effectLst>
          <a:latin typeface="Arial" pitchFamily="27"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6" charset="2"/>
        <a:buChar char="n"/>
        <a:defRPr sz="3200" b="1">
          <a:solidFill>
            <a:srgbClr val="000090"/>
          </a:solidFill>
          <a:latin typeface="Helvetica"/>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SzPct val="65000"/>
        <a:buFont typeface="Wingdings" pitchFamily="26" charset="2"/>
        <a:buChar char="n"/>
        <a:defRPr sz="2800" b="1">
          <a:solidFill>
            <a:srgbClr val="2D5C8A"/>
          </a:solidFill>
          <a:latin typeface="Arial"/>
          <a:ea typeface="ＭＳ Ｐゴシック" pitchFamily="-112" charset="-128"/>
        </a:defRPr>
      </a:lvl2pPr>
      <a:lvl3pPr marL="1143000" indent="-228600" algn="l" rtl="0" eaLnBrk="0" fontAlgn="base" hangingPunct="0">
        <a:spcBef>
          <a:spcPct val="20000"/>
        </a:spcBef>
        <a:spcAft>
          <a:spcPct val="0"/>
        </a:spcAft>
        <a:buClr>
          <a:schemeClr val="hlink"/>
        </a:buClr>
        <a:buSzPct val="65000"/>
        <a:buFont typeface="Wingdings" pitchFamily="26" charset="2"/>
        <a:buChar char="n"/>
        <a:defRPr sz="2400" b="1">
          <a:solidFill>
            <a:srgbClr val="FF0000"/>
          </a:solidFill>
          <a:latin typeface="Helvetica"/>
          <a:ea typeface="ＭＳ Ｐゴシック" pitchFamily="-112" charset="-128"/>
        </a:defRPr>
      </a:lvl3pPr>
      <a:lvl4pPr marL="1600200" indent="-228600" algn="l" rtl="0" eaLnBrk="0" fontAlgn="base" hangingPunct="0">
        <a:spcBef>
          <a:spcPct val="20000"/>
        </a:spcBef>
        <a:spcAft>
          <a:spcPct val="0"/>
        </a:spcAft>
        <a:buClr>
          <a:schemeClr val="folHlink"/>
        </a:buClr>
        <a:buSzPct val="65000"/>
        <a:buFont typeface="Wingdings" pitchFamily="26" charset="2"/>
        <a:buChar char="n"/>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hlink"/>
        </a:buClr>
        <a:buSzPct val="65000"/>
        <a:buFont typeface="Wingdings" pitchFamily="26" charset="2"/>
        <a:buChar char="n"/>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65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df"/><Relationship Id="rId3" Type="http://schemas.openxmlformats.org/officeDocument/2006/relationships/image" Target="../media/image7.png"/><Relationship Id="rId4" Type="http://schemas.openxmlformats.org/officeDocument/2006/relationships/image" Target="../media/image6.pdf"/><Relationship Id="rId5" Type="http://schemas.openxmlformats.org/officeDocument/2006/relationships/image" Target="../media/image91.png"/><Relationship Id="rId6" Type="http://schemas.openxmlformats.org/officeDocument/2006/relationships/image" Target="../media/image7.pdf"/><Relationship Id="rId7"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ffectLst/>
                <a:latin typeface="Arial" pitchFamily="26" charset="0"/>
                <a:ea typeface="ＭＳ Ｐゴシック" pitchFamily="26" charset="-128"/>
                <a:cs typeface="ＭＳ Ｐゴシック" pitchFamily="26" charset="-128"/>
              </a:rPr>
              <a:t>Protein Quantification</a:t>
            </a:r>
          </a:p>
        </p:txBody>
      </p:sp>
      <p:sp>
        <p:nvSpPr>
          <p:cNvPr id="16387" name="Content Placeholder 2"/>
          <p:cNvSpPr>
            <a:spLocks noGrp="1"/>
          </p:cNvSpPr>
          <p:nvPr>
            <p:ph idx="1"/>
          </p:nvPr>
        </p:nvSpPr>
        <p:spPr/>
        <p:txBody>
          <a:bodyPr/>
          <a:lstStyle/>
          <a:p>
            <a:r>
              <a:rPr lang="en-US" smtClean="0">
                <a:latin typeface="Helvetica" pitchFamily="26" charset="0"/>
                <a:ea typeface="ＭＳ Ｐゴシック" pitchFamily="26" charset="-128"/>
                <a:cs typeface="ＭＳ Ｐゴシック" pitchFamily="26" charset="-128"/>
              </a:rPr>
              <a:t>Most of proteins are colorless</a:t>
            </a:r>
          </a:p>
          <a:p>
            <a:r>
              <a:rPr lang="en-US" smtClean="0">
                <a:latin typeface="Helvetica" pitchFamily="26" charset="0"/>
                <a:ea typeface="ＭＳ Ｐゴシック" pitchFamily="26" charset="-128"/>
                <a:cs typeface="ＭＳ Ｐゴシック" pitchFamily="26" charset="-128"/>
              </a:rPr>
              <a:t>In most cases, a mixture of several proteins or many proteins</a:t>
            </a:r>
          </a:p>
          <a:p>
            <a:r>
              <a:rPr lang="en-US" smtClean="0">
                <a:latin typeface="Helvetica" pitchFamily="26" charset="0"/>
                <a:ea typeface="ＭＳ Ｐゴシック" pitchFamily="26" charset="-128"/>
                <a:cs typeface="ＭＳ Ｐゴシック" pitchFamily="26" charset="-128"/>
              </a:rPr>
              <a:t>Isolation and drying then to measure the weight is impossible and time consuming.</a:t>
            </a:r>
          </a:p>
          <a:p>
            <a:r>
              <a:rPr lang="en-US" smtClean="0">
                <a:latin typeface="Helvetica" pitchFamily="26" charset="0"/>
                <a:ea typeface="ＭＳ Ｐゴシック" pitchFamily="26" charset="-128"/>
                <a:cs typeface="ＭＳ Ｐゴシック" pitchFamily="26" charset="-128"/>
              </a:rPr>
              <a:t>Sample is damaged after quantification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defRPr/>
            </a:pPr>
            <a:r>
              <a:rPr lang="en-US">
                <a:effectLst>
                  <a:outerShdw blurRad="38100" dist="38100" dir="2700000" algn="tl">
                    <a:srgbClr val="DDDDDD"/>
                  </a:outerShdw>
                </a:effectLst>
                <a:latin typeface="Helvetica" pitchFamily="-112" charset="0"/>
              </a:rPr>
              <a:t>Advantages of Colorimetric Methods</a:t>
            </a:r>
          </a:p>
        </p:txBody>
      </p:sp>
      <p:sp>
        <p:nvSpPr>
          <p:cNvPr id="146435" name="Rectangle 3"/>
          <p:cNvSpPr>
            <a:spLocks noGrp="1" noChangeArrowheads="1"/>
          </p:cNvSpPr>
          <p:nvPr>
            <p:ph type="body" idx="1"/>
          </p:nvPr>
        </p:nvSpPr>
        <p:spPr>
          <a:xfrm>
            <a:off x="457200" y="2819400"/>
            <a:ext cx="8229600" cy="2362200"/>
          </a:xfrm>
        </p:spPr>
        <p:txBody>
          <a:bodyPr/>
          <a:lstStyle/>
          <a:p>
            <a:pPr algn="just" eaLnBrk="1" hangingPunct="1">
              <a:buFont typeface="Wingdings" pitchFamily="-112" charset="2"/>
              <a:buNone/>
              <a:defRPr/>
            </a:pPr>
            <a:r>
              <a:rPr lang="en-US" dirty="0">
                <a:latin typeface="Times New Roman" pitchFamily="-112" charset="0"/>
                <a:ea typeface="+mn-ea"/>
                <a:cs typeface="+mn-cs"/>
              </a:rPr>
              <a:t>1. Cheap </a:t>
            </a:r>
            <a:r>
              <a:rPr lang="en-US" dirty="0" err="1">
                <a:latin typeface="Times New Roman" pitchFamily="-112" charset="0"/>
                <a:ea typeface="+mn-ea"/>
                <a:cs typeface="+mn-cs"/>
              </a:rPr>
              <a:t>cuvette</a:t>
            </a:r>
            <a:r>
              <a:rPr lang="en-US" dirty="0">
                <a:latin typeface="Times New Roman" pitchFamily="-112" charset="0"/>
                <a:ea typeface="+mn-ea"/>
                <a:cs typeface="+mn-cs"/>
              </a:rPr>
              <a:t>! (cheap glass or plastic versus quartz quartz) </a:t>
            </a:r>
          </a:p>
          <a:p>
            <a:pPr algn="just" eaLnBrk="1" hangingPunct="1">
              <a:buFont typeface="Wingdings" pitchFamily="-112" charset="2"/>
              <a:buNone/>
              <a:defRPr/>
            </a:pPr>
            <a:r>
              <a:rPr lang="en-US" dirty="0">
                <a:latin typeface="Times New Roman" pitchFamily="-112" charset="0"/>
                <a:ea typeface="+mn-ea"/>
                <a:cs typeface="+mn-cs"/>
              </a:rPr>
              <a:t>2. Not contaminating absorbance from nucleic acids! </a:t>
            </a:r>
          </a:p>
          <a:p>
            <a:pPr eaLnBrk="1" hangingPunct="1">
              <a:buFont typeface="Wingdings" pitchFamily="-112" charset="2"/>
              <a:buChar char="n"/>
              <a:defRPr/>
            </a:pPr>
            <a:endParaRPr lang="en-US" dirty="0">
              <a:ea typeface="+mn-ea"/>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 calcmode="lin" valueType="num">
                                      <p:cBhvr additive="base">
                                        <p:cTn id="7" dur="500" fill="hold"/>
                                        <p:tgtEl>
                                          <p:spTgt spid="146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435">
                                            <p:txEl>
                                              <p:pRg st="1" end="1"/>
                                            </p:txEl>
                                          </p:spTgt>
                                        </p:tgtEl>
                                        <p:attrNameLst>
                                          <p:attrName>style.visibility</p:attrName>
                                        </p:attrNameLst>
                                      </p:cBhvr>
                                      <p:to>
                                        <p:strVal val="visible"/>
                                      </p:to>
                                    </p:set>
                                    <p:anim calcmode="lin" valueType="num">
                                      <p:cBhvr additive="base">
                                        <p:cTn id="13" dur="500" fill="hold"/>
                                        <p:tgtEl>
                                          <p:spTgt spid="146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457200"/>
            <a:ext cx="7239000" cy="838200"/>
          </a:xfrm>
        </p:spPr>
        <p:txBody>
          <a:bodyPr/>
          <a:lstStyle/>
          <a:p>
            <a:pPr>
              <a:defRPr/>
            </a:pPr>
            <a:r>
              <a:rPr lang="en-US" dirty="0"/>
              <a:t>Protein  Determination</a:t>
            </a:r>
          </a:p>
        </p:txBody>
      </p:sp>
      <p:sp>
        <p:nvSpPr>
          <p:cNvPr id="8195" name="Text Box 3"/>
          <p:cNvSpPr txBox="1">
            <a:spLocks noChangeArrowheads="1"/>
          </p:cNvSpPr>
          <p:nvPr/>
        </p:nvSpPr>
        <p:spPr bwMode="auto">
          <a:xfrm>
            <a:off x="1066800" y="1371600"/>
            <a:ext cx="7010400" cy="2800350"/>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defRPr/>
            </a:pPr>
            <a:r>
              <a:rPr lang="en-US" sz="3600">
                <a:effectLst>
                  <a:outerShdw blurRad="38100" dist="38100" dir="2700000" algn="tl">
                    <a:srgbClr val="DDDDDD"/>
                  </a:outerShdw>
                </a:effectLst>
                <a:latin typeface="Tahoma" pitchFamily="-112" charset="0"/>
              </a:rPr>
              <a:t>Biuret Reaction</a:t>
            </a:r>
            <a:endParaRPr lang="en-US" sz="2800">
              <a:effectLst>
                <a:outerShdw blurRad="38100" dist="38100" dir="2700000" algn="tl">
                  <a:srgbClr val="DDDDDD"/>
                </a:outerShdw>
              </a:effectLst>
              <a:latin typeface="Tahoma" pitchFamily="-112" charset="0"/>
            </a:endParaRPr>
          </a:p>
          <a:p>
            <a:pPr>
              <a:spcBef>
                <a:spcPct val="50000"/>
              </a:spcBef>
              <a:defRPr/>
            </a:pPr>
            <a:r>
              <a:rPr lang="en-US" sz="2800">
                <a:effectLst>
                  <a:outerShdw blurRad="38100" dist="38100" dir="2700000" algn="tl">
                    <a:srgbClr val="DDDDDD"/>
                  </a:outerShdw>
                </a:effectLst>
                <a:latin typeface="Tahoma" pitchFamily="-112" charset="0"/>
              </a:rPr>
              <a:t>In alkaline solutions, Cu</a:t>
            </a:r>
            <a:r>
              <a:rPr lang="en-US" sz="2800" baseline="30000">
                <a:effectLst>
                  <a:outerShdw blurRad="38100" dist="38100" dir="2700000" algn="tl">
                    <a:srgbClr val="DDDDDD"/>
                  </a:outerShdw>
                </a:effectLst>
                <a:latin typeface="Tahoma" pitchFamily="-112" charset="0"/>
              </a:rPr>
              <a:t>2+</a:t>
            </a:r>
            <a:r>
              <a:rPr lang="en-US" sz="2800">
                <a:effectLst>
                  <a:outerShdw blurRad="38100" dist="38100" dir="2700000" algn="tl">
                    <a:srgbClr val="DDDDDD"/>
                  </a:outerShdw>
                </a:effectLst>
                <a:latin typeface="Tahoma" pitchFamily="-112" charset="0"/>
              </a:rPr>
              <a:t> complexes with the  C-N bonds in protein.  The result is a purple color.</a:t>
            </a:r>
          </a:p>
          <a:p>
            <a:pPr>
              <a:spcBef>
                <a:spcPct val="50000"/>
              </a:spcBef>
              <a:defRPr/>
            </a:pPr>
            <a:r>
              <a:rPr lang="en-US" sz="2800">
                <a:effectLst>
                  <a:outerShdw blurRad="38100" dist="38100" dir="2700000" algn="tl">
                    <a:srgbClr val="DDDDDD"/>
                  </a:outerShdw>
                </a:effectLst>
                <a:latin typeface="Tahoma" pitchFamily="-112" charset="0"/>
              </a:rPr>
              <a:t>This method is relatively insensitive.</a:t>
            </a:r>
          </a:p>
        </p:txBody>
      </p:sp>
      <p:pic>
        <p:nvPicPr>
          <p:cNvPr id="26628" name="Picture 4"/>
          <p:cNvPicPr>
            <a:picLocks noChangeAspect="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1066800" y="4267200"/>
            <a:ext cx="3090863" cy="914400"/>
          </a:xfrm>
          <a:prstGeom prst="rect">
            <a:avLst/>
          </a:prstGeom>
          <a:noFill/>
          <a:ln w="9525">
            <a:noFill/>
            <a:miter lim="800000"/>
            <a:headEnd/>
            <a:tailEnd/>
          </a:ln>
        </p:spPr>
      </p:pic>
      <p:pic>
        <p:nvPicPr>
          <p:cNvPr id="26629" name="Picture 5"/>
          <p:cNvPicPr>
            <a:picLocks noChangeAspect="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5867400" y="4267200"/>
            <a:ext cx="2819400" cy="1236663"/>
          </a:xfrm>
          <a:prstGeom prst="rect">
            <a:avLst/>
          </a:prstGeom>
          <a:noFill/>
          <a:ln w="9525">
            <a:noFill/>
            <a:miter lim="800000"/>
            <a:headEnd/>
            <a:tailEnd/>
          </a:ln>
        </p:spPr>
      </p:pic>
      <p:pic>
        <p:nvPicPr>
          <p:cNvPr id="26630" name="Picture 6"/>
          <p:cNvPicPr>
            <a:picLocks noChangeAspect="1"/>
          </p:cNvPicPr>
          <p:nvPr/>
        </p:nvPicPr>
        <mc:AlternateContent xmlns:ma="http://schemas.microsoft.com/office/mac/drawingml/2008/main">
          <mc:Choice Requires="ma">
            <p:blipFill>
              <a:blip r:embed="rId6"/>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rcRect/>
              <a:stretch>
                <a:fillRect/>
              </a:stretch>
            </p:blipFill>
          </mc:Fallback>
        </mc:AlternateContent>
        <p:spPr bwMode="auto">
          <a:xfrm>
            <a:off x="3581400" y="5257800"/>
            <a:ext cx="3048000" cy="1246188"/>
          </a:xfrm>
          <a:prstGeom prst="rect">
            <a:avLst/>
          </a:prstGeom>
          <a:noFill/>
          <a:ln w="9525">
            <a:noFill/>
            <a:miter lim="800000"/>
            <a:headEnd/>
            <a:tailEnd/>
          </a:ln>
        </p:spPr>
      </p:pic>
      <p:sp>
        <p:nvSpPr>
          <p:cNvPr id="8" name="TextBox 7"/>
          <p:cNvSpPr txBox="1"/>
          <p:nvPr/>
        </p:nvSpPr>
        <p:spPr>
          <a:xfrm>
            <a:off x="1600200" y="5638800"/>
            <a:ext cx="1830388" cy="369888"/>
          </a:xfrm>
          <a:prstGeom prst="rect">
            <a:avLst/>
          </a:prstGeom>
          <a:noFill/>
        </p:spPr>
        <p:txBody>
          <a:bodyPr wrap="none">
            <a:spAutoFit/>
          </a:bodyPr>
          <a:lstStyle/>
          <a:p>
            <a:pPr>
              <a:defRPr/>
            </a:pPr>
            <a:r>
              <a:rPr lang="en-US" b="1" dirty="0" err="1">
                <a:latin typeface="Tahoma" pitchFamily="27" charset="0"/>
              </a:rPr>
              <a:t>Bidental</a:t>
            </a:r>
            <a:r>
              <a:rPr lang="en-US" b="1" dirty="0">
                <a:latin typeface="Tahoma" pitchFamily="27" charset="0"/>
              </a:rPr>
              <a:t> EDTA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914400"/>
          </a:xfrm>
        </p:spPr>
        <p:txBody>
          <a:bodyPr/>
          <a:lstStyle/>
          <a:p>
            <a:pPr>
              <a:defRPr/>
            </a:pPr>
            <a:r>
              <a:rPr lang="en-US" altLang="zh-TW" smtClean="0">
                <a:effectLst>
                  <a:outerShdw blurRad="38100" dist="38100" dir="2700000" algn="tl">
                    <a:srgbClr val="DDDDDD"/>
                  </a:outerShdw>
                </a:effectLst>
                <a:latin typeface="Arial" pitchFamily="-112" charset="0"/>
              </a:rPr>
              <a:t>The Biuret Assay</a:t>
            </a:r>
          </a:p>
        </p:txBody>
      </p:sp>
      <p:sp>
        <p:nvSpPr>
          <p:cNvPr id="27651" name="Rectangle 3"/>
          <p:cNvSpPr>
            <a:spLocks noGrp="1" noChangeArrowheads="1"/>
          </p:cNvSpPr>
          <p:nvPr>
            <p:ph type="body" idx="1"/>
          </p:nvPr>
        </p:nvSpPr>
        <p:spPr>
          <a:xfrm>
            <a:off x="304800" y="1676400"/>
            <a:ext cx="8458200" cy="4114800"/>
          </a:xfrm>
        </p:spPr>
        <p:txBody>
          <a:bodyPr/>
          <a:lstStyle/>
          <a:p>
            <a:pPr>
              <a:spcBef>
                <a:spcPts val="1363"/>
              </a:spcBef>
              <a:buFontTx/>
              <a:buBlip>
                <a:blip r:embed="rId2"/>
              </a:buBlip>
            </a:pPr>
            <a:r>
              <a:rPr lang="en-US" altLang="zh-TW" sz="2800" b="0">
                <a:latin typeface="Helvetica" pitchFamily="26" charset="0"/>
                <a:ea typeface="ＭＳ Ｐゴシック" pitchFamily="26" charset="-128"/>
                <a:cs typeface="ＭＳ Ｐゴシック" pitchFamily="26" charset="-128"/>
              </a:rPr>
              <a:t>Principle: peptide (N atom) bonds </a:t>
            </a:r>
            <a:r>
              <a:rPr lang="en-US" altLang="zh-TW" sz="2800" b="0" smtClean="0">
                <a:latin typeface="Helvetica" pitchFamily="26" charset="0"/>
                <a:ea typeface="ＭＳ Ｐゴシック" pitchFamily="26" charset="-128"/>
                <a:cs typeface="ＭＳ Ｐゴシック" pitchFamily="26" charset="-128"/>
              </a:rPr>
              <a:t>+ alkaline </a:t>
            </a:r>
            <a:r>
              <a:rPr lang="en-US" altLang="zh-TW" sz="2800" b="0">
                <a:latin typeface="Helvetica" pitchFamily="26" charset="0"/>
                <a:ea typeface="ＭＳ Ｐゴシック" pitchFamily="26" charset="-128"/>
                <a:cs typeface="ＭＳ Ｐゴシック" pitchFamily="26" charset="-128"/>
              </a:rPr>
              <a:t>Cu</a:t>
            </a:r>
            <a:r>
              <a:rPr lang="en-US" altLang="zh-TW" sz="2800" b="0" baseline="30000">
                <a:latin typeface="Helvetica" pitchFamily="26" charset="0"/>
                <a:ea typeface="ＭＳ Ｐゴシック" pitchFamily="26" charset="-128"/>
                <a:cs typeface="ＭＳ Ｐゴシック" pitchFamily="26" charset="-128"/>
              </a:rPr>
              <a:t>2+</a:t>
            </a:r>
            <a:r>
              <a:rPr lang="en-US" altLang="zh-TW" sz="2800" b="0" smtClean="0">
                <a:latin typeface="Helvetica" pitchFamily="26" charset="0"/>
                <a:ea typeface="ＭＳ Ｐゴシック" pitchFamily="26" charset="-128"/>
                <a:cs typeface="ＭＳ Ｐゴシック" pitchFamily="26" charset="-128"/>
              </a:rPr>
              <a:t> ---</a:t>
            </a:r>
            <a:r>
              <a:rPr lang="en-US" altLang="zh-TW" sz="2800" b="0">
                <a:latin typeface="Helvetica" pitchFamily="26" charset="0"/>
                <a:ea typeface="ＭＳ Ｐゴシック" pitchFamily="26" charset="-128"/>
                <a:cs typeface="ＭＳ Ｐゴシック" pitchFamily="26" charset="-128"/>
              </a:rPr>
              <a:t>&gt; purple complex &amp; measure </a:t>
            </a:r>
            <a:r>
              <a:rPr lang="en-US" altLang="zh-TW" sz="2800" b="0" smtClean="0">
                <a:latin typeface="Helvetica" pitchFamily="26" charset="0"/>
                <a:ea typeface="ＭＳ Ｐゴシック" pitchFamily="26" charset="-128"/>
                <a:cs typeface="ＭＳ Ｐゴシック" pitchFamily="26" charset="-128"/>
              </a:rPr>
              <a:t>A</a:t>
            </a:r>
            <a:r>
              <a:rPr lang="en-US" altLang="zh-TW" sz="2800" b="0" baseline="-5000" smtClean="0">
                <a:latin typeface="Helvetica" pitchFamily="26" charset="0"/>
                <a:ea typeface="ＭＳ Ｐゴシック" pitchFamily="26" charset="-128"/>
                <a:cs typeface="ＭＳ Ｐゴシック" pitchFamily="26" charset="-128"/>
              </a:rPr>
              <a:t>550</a:t>
            </a:r>
            <a:endParaRPr lang="en-US" altLang="zh-TW" sz="2800" b="0" baseline="-5000">
              <a:latin typeface="Helvetica" pitchFamily="26" charset="0"/>
              <a:ea typeface="ＭＳ Ｐゴシック" pitchFamily="26" charset="-128"/>
              <a:cs typeface="ＭＳ Ｐゴシック" pitchFamily="26" charset="-128"/>
            </a:endParaRPr>
          </a:p>
          <a:p>
            <a:pPr>
              <a:spcBef>
                <a:spcPts val="1363"/>
              </a:spcBef>
              <a:buFontTx/>
              <a:buBlip>
                <a:blip r:embed="rId2"/>
              </a:buBlip>
            </a:pPr>
            <a:r>
              <a:rPr lang="en-US" altLang="zh-TW" sz="2800" b="0">
                <a:latin typeface="Helvetica" pitchFamily="26" charset="0"/>
                <a:ea typeface="ＭＳ Ｐゴシック" pitchFamily="26" charset="-128"/>
                <a:cs typeface="ＭＳ Ｐゴシック" pitchFamily="26" charset="-128"/>
              </a:rPr>
              <a:t>Sensitivity: low (1-20 mg</a:t>
            </a:r>
            <a:r>
              <a:rPr lang="en-US" altLang="zh-TW" sz="2800" b="0" smtClean="0">
                <a:latin typeface="Helvetica" pitchFamily="26" charset="0"/>
                <a:ea typeface="ＭＳ Ｐゴシック" pitchFamily="26" charset="-128"/>
                <a:cs typeface="ＭＳ Ｐゴシック" pitchFamily="26" charset="-128"/>
              </a:rPr>
              <a:t>)</a:t>
            </a:r>
          </a:p>
          <a:p>
            <a:pPr>
              <a:spcBef>
                <a:spcPts val="1363"/>
              </a:spcBef>
              <a:buFontTx/>
              <a:buBlip>
                <a:blip r:embed="rId2"/>
              </a:buBlip>
            </a:pPr>
            <a:r>
              <a:rPr lang="en-US" altLang="zh-CN" sz="2800" b="0" smtClean="0">
                <a:solidFill>
                  <a:schemeClr val="tx1"/>
                </a:solidFill>
                <a:latin typeface="Helvetica" pitchFamily="26" charset="0"/>
                <a:ea typeface="굴림" pitchFamily="26" charset="-127"/>
                <a:cs typeface="굴림" pitchFamily="26" charset="-127"/>
              </a:rPr>
              <a:t>The wavelength , however, varies with the nature of the protein: from 540 to 650 nm, often at 550 nm.</a:t>
            </a:r>
            <a:endParaRPr lang="en-US" altLang="zh-TW" sz="2800" b="0" smtClean="0">
              <a:solidFill>
                <a:schemeClr val="tx1"/>
              </a:solidFill>
              <a:latin typeface="Helvetica" pitchFamily="26" charset="0"/>
              <a:ea typeface="ＭＳ Ｐゴシック" pitchFamily="26" charset="-128"/>
              <a:cs typeface="ＭＳ Ｐゴシック" pitchFamily="26" charset="-128"/>
            </a:endParaRPr>
          </a:p>
          <a:p>
            <a:pPr>
              <a:spcBef>
                <a:spcPts val="1363"/>
              </a:spcBef>
              <a:buFontTx/>
              <a:buBlip>
                <a:blip r:embed="rId2"/>
              </a:buBlip>
            </a:pPr>
            <a:r>
              <a:rPr lang="en-US" altLang="zh-TW" sz="2800" b="0">
                <a:latin typeface="Helvetica" pitchFamily="26" charset="0"/>
                <a:ea typeface="ＭＳ Ｐゴシック" pitchFamily="26" charset="-128"/>
                <a:cs typeface="ＭＳ Ｐゴシック" pitchFamily="26" charset="-128"/>
              </a:rPr>
              <a:t>Interferences: Good’s buffers, Tris &amp; some amino acid buffers</a:t>
            </a:r>
          </a:p>
          <a:p>
            <a:pPr>
              <a:spcBef>
                <a:spcPts val="1363"/>
              </a:spcBef>
              <a:buFontTx/>
              <a:buBlip>
                <a:blip r:embed="rId2"/>
              </a:buBlip>
            </a:pPr>
            <a:r>
              <a:rPr lang="en-US" altLang="zh-TW" sz="2800" b="0">
                <a:latin typeface="Helvetica" pitchFamily="26" charset="0"/>
                <a:ea typeface="ＭＳ Ｐゴシック" pitchFamily="26" charset="-128"/>
                <a:cs typeface="ＭＳ Ｐゴシック" pitchFamily="26" charset="-128"/>
              </a:rPr>
              <a:t>Time: moderate, 20-30 min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114800"/>
          </a:xfrm>
        </p:spPr>
        <p:txBody>
          <a:bodyPr/>
          <a:lstStyle/>
          <a:p>
            <a:pPr marL="381000" indent="-381000">
              <a:lnSpc>
                <a:spcPct val="80000"/>
              </a:lnSpc>
              <a:spcBef>
                <a:spcPts val="1776"/>
              </a:spcBef>
              <a:buFont typeface="Wingdings" pitchFamily="27" charset="2"/>
              <a:buChar char="n"/>
              <a:defRPr/>
            </a:pPr>
            <a:r>
              <a:rPr lang="en-US" altLang="zh-CN" sz="2400" b="0" dirty="0" smtClean="0">
                <a:solidFill>
                  <a:schemeClr val="tx1"/>
                </a:solidFill>
                <a:effectLst>
                  <a:innerShdw blurRad="63500" dist="50800" dir="13500000">
                    <a:srgbClr val="000000">
                      <a:alpha val="50000"/>
                    </a:srgbClr>
                  </a:innerShdw>
                </a:effectLst>
              </a:rPr>
              <a:t>Applications: Suitable for cereals, meat, soybean, and isolated proteins. But not for milk, as reducing sugars (lactose) can reduce copper ion.  </a:t>
            </a:r>
          </a:p>
          <a:p>
            <a:pPr marL="381000" indent="-381000">
              <a:lnSpc>
                <a:spcPct val="80000"/>
              </a:lnSpc>
              <a:spcBef>
                <a:spcPts val="1776"/>
              </a:spcBef>
              <a:buFont typeface="Wingdings" pitchFamily="27" charset="2"/>
              <a:buChar char="n"/>
              <a:defRPr/>
            </a:pPr>
            <a:r>
              <a:rPr lang="en-US" altLang="zh-CN" sz="2400" b="0" dirty="0" err="1" smtClean="0">
                <a:solidFill>
                  <a:schemeClr val="tx1"/>
                </a:solidFill>
                <a:effectLst>
                  <a:innerShdw blurRad="63500" dist="50800" dir="13500000">
                    <a:srgbClr val="000000">
                      <a:alpha val="50000"/>
                    </a:srgbClr>
                  </a:innerShdw>
                </a:effectLst>
              </a:rPr>
              <a:t>Advangtages</a:t>
            </a:r>
            <a:r>
              <a:rPr lang="en-US" altLang="zh-CN" sz="2400" b="0" dirty="0" smtClean="0">
                <a:solidFill>
                  <a:schemeClr val="tx1"/>
                </a:solidFill>
                <a:effectLst>
                  <a:innerShdw blurRad="63500" dist="50800" dir="13500000">
                    <a:srgbClr val="000000">
                      <a:alpha val="50000"/>
                    </a:srgbClr>
                  </a:innerShdw>
                </a:effectLst>
              </a:rPr>
              <a:t>:</a:t>
            </a:r>
          </a:p>
          <a:p>
            <a:pPr marL="381000" indent="-381000">
              <a:lnSpc>
                <a:spcPct val="80000"/>
              </a:lnSpc>
              <a:spcBef>
                <a:spcPts val="1776"/>
              </a:spcBef>
              <a:buFont typeface="Wingdings" pitchFamily="27" charset="2"/>
              <a:buNone/>
              <a:defRPr/>
            </a:pPr>
            <a:r>
              <a:rPr lang="en-US" altLang="zh-CN" sz="2400" b="0" dirty="0" smtClean="0">
                <a:solidFill>
                  <a:schemeClr val="tx1"/>
                </a:solidFill>
                <a:effectLst>
                  <a:innerShdw blurRad="63500" dist="50800" dir="13500000">
                    <a:srgbClr val="000000">
                      <a:alpha val="50000"/>
                    </a:srgbClr>
                  </a:innerShdw>
                </a:effectLst>
              </a:rPr>
              <a:t>  	1. less expensive than </a:t>
            </a:r>
            <a:r>
              <a:rPr lang="en-US" altLang="zh-CN" sz="2400" b="0" dirty="0" err="1" smtClean="0">
                <a:solidFill>
                  <a:schemeClr val="tx1"/>
                </a:solidFill>
                <a:effectLst>
                  <a:innerShdw blurRad="63500" dist="50800" dir="13500000">
                    <a:srgbClr val="000000">
                      <a:alpha val="50000"/>
                    </a:srgbClr>
                  </a:innerShdw>
                </a:effectLst>
              </a:rPr>
              <a:t>Kjeldahl</a:t>
            </a:r>
            <a:r>
              <a:rPr lang="en-US" altLang="zh-CN" sz="2400" b="0" dirty="0" smtClean="0">
                <a:solidFill>
                  <a:schemeClr val="tx1"/>
                </a:solidFill>
                <a:effectLst>
                  <a:innerShdw blurRad="63500" dist="50800" dir="13500000">
                    <a:srgbClr val="000000">
                      <a:alpha val="50000"/>
                    </a:srgbClr>
                  </a:innerShdw>
                </a:effectLst>
              </a:rPr>
              <a:t> method, rapid, simplest methods for protein analysis.</a:t>
            </a:r>
          </a:p>
          <a:p>
            <a:pPr marL="381000" indent="-381000">
              <a:lnSpc>
                <a:spcPct val="80000"/>
              </a:lnSpc>
              <a:spcBef>
                <a:spcPts val="1776"/>
              </a:spcBef>
              <a:buFont typeface="Wingdings" pitchFamily="27" charset="2"/>
              <a:buNone/>
              <a:defRPr/>
            </a:pPr>
            <a:r>
              <a:rPr lang="en-US" altLang="zh-CN" sz="2400" b="0" dirty="0" smtClean="0">
                <a:solidFill>
                  <a:schemeClr val="tx1"/>
                </a:solidFill>
                <a:effectLst>
                  <a:innerShdw blurRad="63500" dist="50800" dir="13500000">
                    <a:srgbClr val="000000">
                      <a:alpha val="50000"/>
                    </a:srgbClr>
                  </a:innerShdw>
                </a:effectLst>
              </a:rPr>
              <a:t>  	2. color deviations are encountered less frequently than with </a:t>
            </a:r>
            <a:r>
              <a:rPr lang="en-US" altLang="zh-CN" sz="2400" b="0" dirty="0" err="1" smtClean="0">
                <a:solidFill>
                  <a:schemeClr val="tx1"/>
                </a:solidFill>
                <a:effectLst>
                  <a:innerShdw blurRad="63500" dist="50800" dir="13500000">
                    <a:srgbClr val="000000">
                      <a:alpha val="50000"/>
                    </a:srgbClr>
                  </a:innerShdw>
                </a:effectLst>
              </a:rPr>
              <a:t>Folin</a:t>
            </a:r>
            <a:r>
              <a:rPr lang="en-US" altLang="zh-CN" sz="2400" b="0" dirty="0" smtClean="0">
                <a:solidFill>
                  <a:schemeClr val="tx1"/>
                </a:solidFill>
                <a:effectLst>
                  <a:innerShdw blurRad="63500" dist="50800" dir="13500000">
                    <a:srgbClr val="000000">
                      <a:alpha val="50000"/>
                    </a:srgbClr>
                  </a:innerShdw>
                </a:effectLst>
              </a:rPr>
              <a:t>-Lowry, UV absorption, or </a:t>
            </a:r>
            <a:r>
              <a:rPr lang="en-US" altLang="zh-CN" sz="2400" b="0" dirty="0" err="1" smtClean="0">
                <a:solidFill>
                  <a:schemeClr val="tx1"/>
                </a:solidFill>
                <a:effectLst>
                  <a:innerShdw blurRad="63500" dist="50800" dir="13500000">
                    <a:srgbClr val="000000">
                      <a:alpha val="50000"/>
                    </a:srgbClr>
                  </a:innerShdw>
                </a:effectLst>
              </a:rPr>
              <a:t>turbidimetric</a:t>
            </a:r>
            <a:r>
              <a:rPr lang="en-US" altLang="zh-CN" sz="2400" b="0" dirty="0" smtClean="0">
                <a:solidFill>
                  <a:schemeClr val="tx1"/>
                </a:solidFill>
                <a:effectLst>
                  <a:innerShdw blurRad="63500" dist="50800" dir="13500000">
                    <a:srgbClr val="000000">
                      <a:alpha val="50000"/>
                    </a:srgbClr>
                  </a:innerShdw>
                </a:effectLst>
              </a:rPr>
              <a:t> methods. </a:t>
            </a:r>
          </a:p>
          <a:p>
            <a:pPr marL="381000" indent="-381000">
              <a:lnSpc>
                <a:spcPct val="80000"/>
              </a:lnSpc>
              <a:spcBef>
                <a:spcPts val="1776"/>
              </a:spcBef>
              <a:buFont typeface="Wingdings" pitchFamily="27" charset="2"/>
              <a:buNone/>
              <a:defRPr/>
            </a:pPr>
            <a:r>
              <a:rPr lang="en-US" altLang="zh-CN" sz="2400" b="0" dirty="0" smtClean="0">
                <a:solidFill>
                  <a:schemeClr val="tx1"/>
                </a:solidFill>
                <a:effectLst>
                  <a:innerShdw blurRad="63500" dist="50800" dir="13500000">
                    <a:srgbClr val="000000">
                      <a:alpha val="50000"/>
                    </a:srgbClr>
                  </a:innerShdw>
                </a:effectLst>
              </a:rPr>
              <a:t>  	3. very few substances other than proteins in foods interfere with the </a:t>
            </a:r>
            <a:r>
              <a:rPr lang="en-US" altLang="zh-CN" sz="2400" b="0" dirty="0" err="1" smtClean="0">
                <a:solidFill>
                  <a:schemeClr val="tx1"/>
                </a:solidFill>
                <a:effectLst>
                  <a:innerShdw blurRad="63500" dist="50800" dir="13500000">
                    <a:srgbClr val="000000">
                      <a:alpha val="50000"/>
                    </a:srgbClr>
                  </a:innerShdw>
                </a:effectLst>
              </a:rPr>
              <a:t>biuret</a:t>
            </a:r>
            <a:r>
              <a:rPr lang="en-US" altLang="zh-CN" sz="2400" b="0" dirty="0" smtClean="0">
                <a:solidFill>
                  <a:schemeClr val="tx1"/>
                </a:solidFill>
                <a:effectLst>
                  <a:innerShdw blurRad="63500" dist="50800" dir="13500000">
                    <a:srgbClr val="000000">
                      <a:alpha val="50000"/>
                    </a:srgbClr>
                  </a:innerShdw>
                </a:effectLst>
              </a:rPr>
              <a:t> reaction. </a:t>
            </a:r>
          </a:p>
          <a:p>
            <a:pPr marL="381000" indent="-381000">
              <a:lnSpc>
                <a:spcPct val="80000"/>
              </a:lnSpc>
              <a:spcBef>
                <a:spcPts val="1776"/>
              </a:spcBef>
              <a:buFont typeface="Wingdings" pitchFamily="27" charset="2"/>
              <a:buNone/>
              <a:defRPr/>
            </a:pPr>
            <a:r>
              <a:rPr lang="en-US" altLang="zh-CN" sz="2400" b="0" dirty="0" smtClean="0">
                <a:solidFill>
                  <a:schemeClr val="tx1"/>
                </a:solidFill>
                <a:effectLst>
                  <a:innerShdw blurRad="63500" dist="50800" dir="13500000">
                    <a:srgbClr val="000000">
                      <a:alpha val="50000"/>
                    </a:srgbClr>
                  </a:innerShdw>
                </a:effectLst>
              </a:rPr>
              <a:t>  	4. Detect N only from the peptide and protein sources, i.e., dost not measure non protein nitrogen.</a:t>
            </a:r>
          </a:p>
          <a:p>
            <a:pPr>
              <a:spcBef>
                <a:spcPts val="1776"/>
              </a:spcBef>
              <a:buFont typeface="Wingdings" pitchFamily="27" charset="2"/>
              <a:buChar char="n"/>
              <a:defRPr/>
            </a:pPr>
            <a:endParaRPr lang="en-US" sz="2400" b="0" dirty="0">
              <a:solidFill>
                <a:schemeClr val="tx1"/>
              </a:solidFill>
              <a:effectLst>
                <a:innerShdw blurRad="63500" dist="50800" dir="13500000">
                  <a:srgbClr val="000000">
                    <a:alpha val="50000"/>
                  </a:srgbClr>
                </a:innerShdw>
              </a:effectLst>
            </a:endParaRPr>
          </a:p>
        </p:txBody>
      </p:sp>
      <p:sp>
        <p:nvSpPr>
          <p:cNvPr id="4" name="Rectangle 2"/>
          <p:cNvSpPr>
            <a:spLocks noGrp="1" noChangeArrowheads="1"/>
          </p:cNvSpPr>
          <p:nvPr>
            <p:ph type="title"/>
          </p:nvPr>
        </p:nvSpPr>
        <p:spPr>
          <a:xfrm>
            <a:off x="457200" y="228600"/>
            <a:ext cx="8229600" cy="762000"/>
          </a:xfrm>
        </p:spPr>
        <p:txBody>
          <a:bodyPr/>
          <a:lstStyle/>
          <a:p>
            <a:pPr>
              <a:defRPr/>
            </a:pPr>
            <a:r>
              <a:rPr lang="en-US" altLang="zh-CN">
                <a:effectLst>
                  <a:outerShdw blurRad="38100" dist="38100" dir="2700000" algn="tl">
                    <a:srgbClr val="DDDDDD"/>
                  </a:outerShdw>
                </a:effectLst>
                <a:latin typeface="Arial" pitchFamily="-112" charset="0"/>
              </a:rPr>
              <a:t>Application &amp; Advantages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pPr>
              <a:defRPr/>
            </a:pPr>
            <a:r>
              <a:rPr lang="en-US" dirty="0" smtClean="0"/>
              <a:t>Disadvantages of </a:t>
            </a:r>
            <a:r>
              <a:rPr lang="en-US" dirty="0" err="1" smtClean="0"/>
              <a:t>Biuret</a:t>
            </a:r>
            <a:endParaRPr lang="en-US" dirty="0"/>
          </a:p>
        </p:txBody>
      </p:sp>
      <p:sp>
        <p:nvSpPr>
          <p:cNvPr id="3" name="Content Placeholder 2"/>
          <p:cNvSpPr>
            <a:spLocks noGrp="1"/>
          </p:cNvSpPr>
          <p:nvPr>
            <p:ph idx="1"/>
          </p:nvPr>
        </p:nvSpPr>
        <p:spPr>
          <a:xfrm>
            <a:off x="457200" y="1524000"/>
            <a:ext cx="8229600" cy="4114800"/>
          </a:xfrm>
        </p:spPr>
        <p:txBody>
          <a:bodyPr/>
          <a:lstStyle/>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Not very sensitive as compared to the </a:t>
            </a:r>
            <a:r>
              <a:rPr lang="en-US" altLang="zh-CN" sz="2000" dirty="0" err="1" smtClean="0">
                <a:solidFill>
                  <a:schemeClr val="tx1"/>
                </a:solidFill>
              </a:rPr>
              <a:t>Folin</a:t>
            </a:r>
            <a:r>
              <a:rPr lang="en-US" altLang="zh-CN" sz="2000" dirty="0" smtClean="0">
                <a:solidFill>
                  <a:schemeClr val="tx1"/>
                </a:solidFill>
              </a:rPr>
              <a:t>-Lowry Method. Require at least 2-4 mg protein for assay. </a:t>
            </a:r>
          </a:p>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Bile pigments, high conc. of ammonium salts interferes with the reaction.</a:t>
            </a:r>
          </a:p>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Not sensitive: to 2-4 mg/</a:t>
            </a:r>
            <a:r>
              <a:rPr lang="en-US" altLang="zh-CN" sz="2000" dirty="0" err="1" smtClean="0">
                <a:solidFill>
                  <a:schemeClr val="tx1"/>
                </a:solidFill>
              </a:rPr>
              <a:t>mL</a:t>
            </a:r>
            <a:r>
              <a:rPr lang="en-US" altLang="zh-CN" sz="2000" dirty="0" smtClean="0">
                <a:solidFill>
                  <a:schemeClr val="tx1"/>
                </a:solidFill>
              </a:rPr>
              <a:t> level</a:t>
            </a:r>
          </a:p>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Color varies with different proteins. Gelatin gives a pinkish-purple color. Lipids and Carbohydrates can affect clarity of solution.</a:t>
            </a:r>
          </a:p>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Proteins must be soluble.</a:t>
            </a:r>
          </a:p>
          <a:p>
            <a:pPr marL="381000" indent="-381000">
              <a:lnSpc>
                <a:spcPct val="80000"/>
              </a:lnSpc>
              <a:spcBef>
                <a:spcPts val="1776"/>
              </a:spcBef>
              <a:buFont typeface="Wingdings" pitchFamily="27" charset="2"/>
              <a:buAutoNum type="arabicPeriod"/>
              <a:defRPr/>
            </a:pPr>
            <a:r>
              <a:rPr lang="en-US" altLang="zh-CN" sz="2000" dirty="0" smtClean="0">
                <a:solidFill>
                  <a:schemeClr val="tx1"/>
                </a:solidFill>
              </a:rPr>
              <a:t>Not an absolute method: color must be standardized against known proteins (e.g., BSA) </a:t>
            </a:r>
          </a:p>
          <a:p>
            <a:pPr marL="381000" indent="-381000">
              <a:lnSpc>
                <a:spcPct val="80000"/>
              </a:lnSpc>
              <a:spcBef>
                <a:spcPts val="1776"/>
              </a:spcBef>
              <a:buFont typeface="Wingdings" pitchFamily="27" charset="2"/>
              <a:buChar char="n"/>
              <a:defRPr/>
            </a:pPr>
            <a:r>
              <a:rPr lang="en-US" altLang="zh-CN" sz="2000" dirty="0" smtClean="0">
                <a:solidFill>
                  <a:schemeClr val="tx1"/>
                </a:solidFill>
              </a:rPr>
              <a:t>* Introduction of 30% isopropyl alcohol can reduce the reaction time from 35 to 10 </a:t>
            </a:r>
            <a:r>
              <a:rPr lang="en-US" altLang="zh-CN" sz="2000" dirty="0" err="1" smtClean="0">
                <a:solidFill>
                  <a:schemeClr val="tx1"/>
                </a:solidFill>
              </a:rPr>
              <a:t>mins</a:t>
            </a:r>
            <a:r>
              <a:rPr lang="en-US" altLang="zh-CN" sz="2000" dirty="0" smtClean="0">
                <a:solidFill>
                  <a:schemeClr val="tx1"/>
                </a:solidFill>
              </a:rPr>
              <a:t>.  You also can try “Heating”. </a:t>
            </a:r>
            <a:endParaRPr lang="en-US" altLang="ko-KR" sz="2000" dirty="0" smtClean="0">
              <a:solidFill>
                <a:schemeClr val="tx1"/>
              </a:solidFill>
            </a:endParaRPr>
          </a:p>
          <a:p>
            <a:pPr>
              <a:spcBef>
                <a:spcPts val="1776"/>
              </a:spcBef>
              <a:buFont typeface="Wingdings" pitchFamily="27" charset="2"/>
              <a:buChar char="n"/>
              <a:defRPr/>
            </a:pP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7396" name="Picture 4" descr="Picture3"/>
          <p:cNvPicPr>
            <a:picLocks noGrp="1" noChangeAspect="1" noChangeArrowheads="1"/>
          </p:cNvPicPr>
          <p:nvPr>
            <p:ph type="body" idx="1"/>
          </p:nvPr>
        </p:nvPicPr>
        <p:blipFill>
          <a:blip r:embed="rId2"/>
          <a:srcRect/>
          <a:stretch>
            <a:fillRect/>
          </a:stretch>
        </p:blipFill>
        <p:spPr>
          <a:xfrm>
            <a:off x="5943600" y="1752600"/>
            <a:ext cx="2995613" cy="4114800"/>
          </a:xfrm>
          <a:noFill/>
        </p:spPr>
      </p:pic>
      <p:sp>
        <p:nvSpPr>
          <p:cNvPr id="30723" name="Rectangle 6"/>
          <p:cNvSpPr>
            <a:spLocks noChangeArrowheads="1"/>
          </p:cNvSpPr>
          <p:nvPr/>
        </p:nvSpPr>
        <p:spPr bwMode="auto">
          <a:xfrm>
            <a:off x="304800" y="1600200"/>
            <a:ext cx="5486400" cy="4362450"/>
          </a:xfrm>
          <a:prstGeom prst="rect">
            <a:avLst/>
          </a:prstGeom>
          <a:noFill/>
          <a:ln w="9525">
            <a:noFill/>
            <a:miter lim="800000"/>
            <a:headEnd/>
            <a:tailEnd/>
          </a:ln>
        </p:spPr>
        <p:txBody>
          <a:bodyPr>
            <a:prstTxWarp prst="textNoShape">
              <a:avLst/>
            </a:prstTxWarp>
            <a:spAutoFit/>
          </a:bodyPr>
          <a:lstStyle/>
          <a:p>
            <a:pPr marL="800100" lvl="1" indent="-342900">
              <a:buFont typeface="Wingdings" pitchFamily="26" charset="2"/>
              <a:buChar char="v"/>
            </a:pPr>
            <a:r>
              <a:rPr lang="en-US" sz="2800">
                <a:effectLst/>
                <a:latin typeface="Helvetica" pitchFamily="26" charset="0"/>
              </a:rPr>
              <a:t> A widely-used method of measuring protein concentration</a:t>
            </a:r>
          </a:p>
          <a:p>
            <a:pPr marL="800100" lvl="1" indent="-342900">
              <a:buFont typeface="Wingdings" pitchFamily="26" charset="2"/>
              <a:buChar char="v"/>
            </a:pPr>
            <a:r>
              <a:rPr lang="en-US" sz="2800">
                <a:effectLst/>
                <a:latin typeface="Helvetica" pitchFamily="26" charset="0"/>
              </a:rPr>
              <a:t> A colorimetric assay</a:t>
            </a:r>
          </a:p>
          <a:p>
            <a:pPr marL="800100" lvl="1" indent="-342900">
              <a:buFont typeface="Wingdings" pitchFamily="26" charset="2"/>
              <a:buChar char="v"/>
            </a:pPr>
            <a:r>
              <a:rPr lang="en-US" sz="2800">
                <a:effectLst/>
                <a:latin typeface="Helvetica" pitchFamily="26" charset="0"/>
              </a:rPr>
              <a:t> Amount of blue color proportional to amount of protein</a:t>
            </a:r>
          </a:p>
          <a:p>
            <a:pPr marL="800100" lvl="1" indent="-342900">
              <a:buFont typeface="Wingdings" pitchFamily="26" charset="2"/>
              <a:buChar char="v"/>
            </a:pPr>
            <a:r>
              <a:rPr lang="en-US" sz="2800">
                <a:effectLst/>
                <a:latin typeface="Helvetica" pitchFamily="26" charset="0"/>
              </a:rPr>
              <a:t> Absorbance read using 500-750 nm light</a:t>
            </a:r>
          </a:p>
          <a:p>
            <a:pPr marL="800100" lvl="1" indent="-342900">
              <a:buFont typeface="Wingdings" pitchFamily="26" charset="2"/>
              <a:buChar char="v"/>
            </a:pPr>
            <a:r>
              <a:rPr lang="en-US" sz="2800">
                <a:effectLst/>
                <a:latin typeface="Helvetica" pitchFamily="26" charset="0"/>
              </a:rPr>
              <a:t> Lowry et al, 1951</a:t>
            </a:r>
          </a:p>
        </p:txBody>
      </p:sp>
      <p:sp>
        <p:nvSpPr>
          <p:cNvPr id="187399" name="Rectangle 7"/>
          <p:cNvSpPr>
            <a:spLocks noGrp="1" noChangeArrowheads="1"/>
          </p:cNvSpPr>
          <p:nvPr>
            <p:ph type="title"/>
          </p:nvPr>
        </p:nvSpPr>
        <p:spPr>
          <a:xfrm>
            <a:off x="457200" y="381000"/>
            <a:ext cx="8229600" cy="838200"/>
          </a:xfrm>
        </p:spPr>
        <p:txBody>
          <a:bodyPr/>
          <a:lstStyle/>
          <a:p>
            <a:pPr eaLnBrk="1" hangingPunct="1">
              <a:defRPr/>
            </a:pPr>
            <a:r>
              <a:rPr lang="en-US" dirty="0">
                <a:effectLst/>
                <a:ea typeface="+mj-ea"/>
                <a:cs typeface="+mj-cs"/>
              </a:rPr>
              <a:t>Lowry Method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396"/>
                                        </p:tgtEl>
                                        <p:attrNameLst>
                                          <p:attrName>style.visibility</p:attrName>
                                        </p:attrNameLst>
                                      </p:cBhvr>
                                      <p:to>
                                        <p:strVal val="visible"/>
                                      </p:to>
                                    </p:set>
                                    <p:animEffect transition="in" filter="fade">
                                      <p:cBhvr>
                                        <p:cTn id="7" dur="20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7074" name="Text Box 2"/>
          <p:cNvSpPr txBox="1">
            <a:spLocks noChangeArrowheads="1"/>
          </p:cNvSpPr>
          <p:nvPr/>
        </p:nvSpPr>
        <p:spPr bwMode="auto">
          <a:xfrm>
            <a:off x="762000" y="2286000"/>
            <a:ext cx="7705725" cy="3016250"/>
          </a:xfrm>
          <a:prstGeom prst="rect">
            <a:avLst/>
          </a:prstGeom>
          <a:noFill/>
          <a:ln w="9525">
            <a:noFill/>
            <a:miter lim="800000"/>
            <a:headEnd/>
            <a:tailEnd/>
          </a:ln>
          <a:effectLst/>
        </p:spPr>
        <p:txBody>
          <a:bodyPr>
            <a:prstTxWarp prst="textNoShape">
              <a:avLst/>
            </a:prstTxWarp>
            <a:spAutoFit/>
          </a:bodyPr>
          <a:lstStyle/>
          <a:p>
            <a:pPr marL="457200" indent="-457200" algn="just">
              <a:spcBef>
                <a:spcPts val="1800"/>
              </a:spcBef>
              <a:defRPr/>
            </a:pPr>
            <a:r>
              <a:rPr lang="en-US" altLang="zh-CN" sz="2000" b="1">
                <a:effectLst>
                  <a:outerShdw blurRad="38100" dist="38100" dir="2700000" algn="tl">
                    <a:srgbClr val="DDDDDD"/>
                  </a:outerShdw>
                </a:effectLst>
                <a:latin typeface="Helvetica" pitchFamily="-112" charset="0"/>
              </a:rPr>
              <a:t>Principle:</a:t>
            </a:r>
          </a:p>
          <a:p>
            <a:pPr marL="457200" indent="-457200" algn="just">
              <a:spcBef>
                <a:spcPts val="1800"/>
              </a:spcBef>
              <a:buFontTx/>
              <a:buChar char="•"/>
              <a:defRPr/>
            </a:pPr>
            <a:r>
              <a:rPr lang="en-US" altLang="zh-CN" sz="2000" b="1">
                <a:effectLst>
                  <a:outerShdw blurRad="38100" dist="38100" dir="2700000" algn="tl">
                    <a:srgbClr val="DDDDDD"/>
                  </a:outerShdw>
                </a:effectLst>
                <a:latin typeface="Helvetica" pitchFamily="-112" charset="0"/>
              </a:rPr>
              <a:t>Folin reagent </a:t>
            </a:r>
            <a:r>
              <a:rPr lang="zh-CN" altLang="en-US" sz="2000" b="1">
                <a:effectLst>
                  <a:outerShdw blurRad="38100" dist="38100" dir="2700000" algn="tl">
                    <a:srgbClr val="DDDDDD"/>
                  </a:outerShdw>
                </a:effectLst>
                <a:latin typeface="Helvetica" pitchFamily="-112" charset="0"/>
                <a:ea typeface="宋体" pitchFamily="-112" charset="-122"/>
                <a:cs typeface="宋体" pitchFamily="-112" charset="-122"/>
              </a:rPr>
              <a:t>（</a:t>
            </a:r>
            <a:r>
              <a:rPr lang="en-US" altLang="zh-CN" sz="2000" b="1">
                <a:effectLst>
                  <a:outerShdw blurRad="38100" dist="38100" dir="2700000" algn="tl">
                    <a:srgbClr val="DDDDDD"/>
                  </a:outerShdw>
                </a:effectLst>
                <a:latin typeface="Helvetica" pitchFamily="-112" charset="0"/>
              </a:rPr>
              <a:t>phosphomolybdic and phosphotungstic acid</a:t>
            </a:r>
            <a:r>
              <a:rPr lang="zh-CN" altLang="en-US" sz="2000" b="1">
                <a:effectLst>
                  <a:outerShdw blurRad="38100" dist="38100" dir="2700000" algn="tl">
                    <a:srgbClr val="DDDDDD"/>
                  </a:outerShdw>
                </a:effectLst>
                <a:latin typeface="Helvetica" pitchFamily="-112" charset="0"/>
                <a:ea typeface="宋体" pitchFamily="-112" charset="-122"/>
                <a:cs typeface="宋体" pitchFamily="-112" charset="-122"/>
              </a:rPr>
              <a:t>）</a:t>
            </a:r>
            <a:r>
              <a:rPr lang="en-US" altLang="zh-CN" sz="2000" b="1">
                <a:effectLst>
                  <a:outerShdw blurRad="38100" dist="38100" dir="2700000" algn="tl">
                    <a:srgbClr val="DDDDDD"/>
                  </a:outerShdw>
                </a:effectLst>
                <a:latin typeface="Helvetica" pitchFamily="-112" charset="0"/>
              </a:rPr>
              <a:t>is reduced to a blue molybdenum or tungsten complex, mainly by tryptophan and the phenolic groups of tyrosine. </a:t>
            </a:r>
          </a:p>
          <a:p>
            <a:pPr marL="457200" indent="-457200" algn="just">
              <a:spcBef>
                <a:spcPts val="1800"/>
              </a:spcBef>
              <a:buFontTx/>
              <a:buChar char="•"/>
              <a:defRPr/>
            </a:pPr>
            <a:r>
              <a:rPr lang="en-US" altLang="zh-CN" sz="2000" b="1">
                <a:effectLst>
                  <a:outerShdw blurRad="38100" dist="38100" dir="2700000" algn="tl">
                    <a:srgbClr val="DDDDDD"/>
                  </a:outerShdw>
                </a:effectLst>
                <a:latin typeface="Helvetica" pitchFamily="-112" charset="0"/>
              </a:rPr>
              <a:t>Lowry greatly increased the sensitivity of the determination by pretreatment with a copper reagent in a basic medium. </a:t>
            </a:r>
          </a:p>
        </p:txBody>
      </p:sp>
      <p:sp>
        <p:nvSpPr>
          <p:cNvPr id="387075" name="Text Box 3"/>
          <p:cNvSpPr txBox="1">
            <a:spLocks noChangeArrowheads="1"/>
          </p:cNvSpPr>
          <p:nvPr/>
        </p:nvSpPr>
        <p:spPr bwMode="auto">
          <a:xfrm>
            <a:off x="228600" y="381000"/>
            <a:ext cx="8640763" cy="1938992"/>
          </a:xfrm>
          <a:prstGeom prst="rect">
            <a:avLst/>
          </a:prstGeom>
          <a:noFill/>
          <a:ln w="9525">
            <a:noFill/>
            <a:miter lim="800000"/>
            <a:headEnd/>
            <a:tailEnd/>
          </a:ln>
          <a:effectLst/>
        </p:spPr>
        <p:txBody>
          <a:bodyPr>
            <a:prstTxWarp prst="textNoShape">
              <a:avLst/>
            </a:prstTxWarp>
            <a:spAutoFit/>
          </a:bodyPr>
          <a:lstStyle/>
          <a:p>
            <a:pPr algn="ctr" latinLnBrk="1">
              <a:spcBef>
                <a:spcPct val="50000"/>
              </a:spcBef>
              <a:defRPr/>
            </a:pPr>
            <a:r>
              <a:rPr lang="en-US" altLang="zh-CN" sz="4800" b="1" dirty="0">
                <a:effectLst>
                  <a:outerShdw blurRad="38100" dist="38100" dir="2700000" algn="tl">
                    <a:srgbClr val="DDDDDD"/>
                  </a:outerShdw>
                </a:effectLst>
                <a:latin typeface="Arial" pitchFamily="26" charset="0"/>
                <a:ea typeface="Times New Roman" pitchFamily="26" charset="0"/>
                <a:cs typeface="Times New Roman" pitchFamily="26" charset="0"/>
              </a:rPr>
              <a:t>The Lowry’s Method (</a:t>
            </a:r>
            <a:r>
              <a:rPr lang="en-US" altLang="zh-CN" sz="4800" b="1" dirty="0" err="1">
                <a:effectLst>
                  <a:outerShdw blurRad="38100" dist="38100" dir="2700000" algn="tl">
                    <a:srgbClr val="DDDDDD"/>
                  </a:outerShdw>
                </a:effectLst>
                <a:latin typeface="Arial" pitchFamily="26" charset="0"/>
                <a:ea typeface="Times New Roman" pitchFamily="26" charset="0"/>
                <a:cs typeface="Times New Roman" pitchFamily="26" charset="0"/>
              </a:rPr>
              <a:t>Folin</a:t>
            </a:r>
            <a:r>
              <a:rPr lang="en-US" altLang="zh-CN" sz="4800" b="1" dirty="0" smtClean="0">
                <a:effectLst>
                  <a:outerShdw blurRad="38100" dist="38100" dir="2700000" algn="tl">
                    <a:srgbClr val="DDDDDD"/>
                  </a:outerShdw>
                </a:effectLst>
                <a:latin typeface="Arial" pitchFamily="26" charset="0"/>
                <a:ea typeface="Times New Roman" pitchFamily="26" charset="0"/>
                <a:cs typeface="Times New Roman" pitchFamily="26" charset="0"/>
              </a:rPr>
              <a:t>-</a:t>
            </a:r>
          </a:p>
          <a:p>
            <a:pPr algn="ctr" latinLnBrk="1">
              <a:spcBef>
                <a:spcPct val="50000"/>
              </a:spcBef>
              <a:defRPr/>
            </a:pPr>
            <a:r>
              <a:rPr lang="en-US" altLang="zh-CN" sz="4800" b="1" dirty="0" smtClean="0">
                <a:effectLst>
                  <a:outerShdw blurRad="38100" dist="38100" dir="2700000" algn="tl">
                    <a:srgbClr val="DDDDDD"/>
                  </a:outerShdw>
                </a:effectLst>
                <a:latin typeface="Arial" pitchFamily="26" charset="0"/>
                <a:ea typeface="Times New Roman" pitchFamily="26" charset="0"/>
                <a:cs typeface="Times New Roman" pitchFamily="26" charset="0"/>
              </a:rPr>
              <a:t>Phenol </a:t>
            </a:r>
            <a:r>
              <a:rPr lang="en-US" altLang="zh-CN" sz="4800" b="1" dirty="0">
                <a:effectLst>
                  <a:outerShdw blurRad="38100" dist="38100" dir="2700000" algn="tl">
                    <a:srgbClr val="DDDDDD"/>
                  </a:outerShdw>
                </a:effectLst>
                <a:latin typeface="Arial" pitchFamily="26" charset="0"/>
                <a:ea typeface="Times New Roman" pitchFamily="26" charset="0"/>
                <a:cs typeface="Times New Roman" pitchFamily="26" charset="0"/>
              </a:rPr>
              <a:t>Method)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152400"/>
            <a:ext cx="8229600" cy="609600"/>
          </a:xfrm>
        </p:spPr>
        <p:txBody>
          <a:bodyPr/>
          <a:lstStyle/>
          <a:p>
            <a:pPr eaLnBrk="1" hangingPunct="1">
              <a:defRPr/>
            </a:pPr>
            <a:r>
              <a:rPr lang="en-US" dirty="0">
                <a:ea typeface="+mj-ea"/>
                <a:cs typeface="+mj-cs"/>
              </a:rPr>
              <a:t>Lowry Method </a:t>
            </a:r>
          </a:p>
        </p:txBody>
      </p:sp>
      <p:sp>
        <p:nvSpPr>
          <p:cNvPr id="110595" name="Rectangle 3"/>
          <p:cNvSpPr>
            <a:spLocks noGrp="1" noChangeArrowheads="1"/>
          </p:cNvSpPr>
          <p:nvPr>
            <p:ph type="body" idx="1"/>
          </p:nvPr>
        </p:nvSpPr>
        <p:spPr>
          <a:xfrm>
            <a:off x="304800" y="914400"/>
            <a:ext cx="8610600" cy="5715000"/>
          </a:xfrm>
        </p:spPr>
        <p:txBody>
          <a:bodyPr/>
          <a:lstStyle/>
          <a:p>
            <a:pPr eaLnBrk="1" hangingPunct="1">
              <a:spcBef>
                <a:spcPts val="1872"/>
              </a:spcBef>
              <a:buFont typeface="Wingdings" pitchFamily="-112" charset="2"/>
              <a:buNone/>
              <a:defRPr/>
            </a:pPr>
            <a:r>
              <a:rPr lang="en-US" sz="2800" dirty="0">
                <a:latin typeface="Arial"/>
                <a:ea typeface="+mn-ea"/>
                <a:cs typeface="+mn-cs"/>
              </a:rPr>
              <a:t>   Two reactions make the blue color develop:</a:t>
            </a:r>
          </a:p>
          <a:p>
            <a:pPr eaLnBrk="1" hangingPunct="1">
              <a:spcBef>
                <a:spcPts val="1872"/>
              </a:spcBef>
              <a:buFont typeface="Wingdings" pitchFamily="-112" charset="2"/>
              <a:buChar char="n"/>
              <a:defRPr/>
            </a:pPr>
            <a:r>
              <a:rPr lang="en-US" sz="2800" dirty="0">
                <a:latin typeface="Arial"/>
                <a:ea typeface="+mn-ea"/>
                <a:cs typeface="+mn-cs"/>
              </a:rPr>
              <a:t> Reaction 1</a:t>
            </a:r>
          </a:p>
          <a:p>
            <a:pPr eaLnBrk="1" hangingPunct="1">
              <a:spcBef>
                <a:spcPts val="1872"/>
              </a:spcBef>
              <a:buFont typeface="Wingdings" pitchFamily="-112" charset="2"/>
              <a:buNone/>
              <a:defRPr/>
            </a:pPr>
            <a:r>
              <a:rPr lang="en-US" sz="2800" dirty="0">
                <a:latin typeface="Arial"/>
                <a:ea typeface="+mn-ea"/>
                <a:cs typeface="+mn-cs"/>
              </a:rPr>
              <a:t>   Cu</a:t>
            </a:r>
            <a:r>
              <a:rPr lang="en-US" sz="2800" baseline="30000" dirty="0">
                <a:latin typeface="Arial"/>
                <a:ea typeface="+mn-ea"/>
                <a:cs typeface="+mn-cs"/>
              </a:rPr>
              <a:t>2+</a:t>
            </a:r>
            <a:r>
              <a:rPr lang="en-US" sz="2800" dirty="0">
                <a:latin typeface="Arial"/>
                <a:ea typeface="+mn-ea"/>
                <a:cs typeface="+mn-cs"/>
              </a:rPr>
              <a:t> + peptide bonds → Cu</a:t>
            </a:r>
            <a:r>
              <a:rPr lang="en-US" sz="2800" baseline="30000" dirty="0">
                <a:latin typeface="Arial"/>
                <a:ea typeface="+mn-ea"/>
                <a:cs typeface="+mn-cs"/>
              </a:rPr>
              <a:t>1+</a:t>
            </a:r>
            <a:r>
              <a:rPr lang="en-US" sz="2800" dirty="0">
                <a:latin typeface="Arial"/>
                <a:ea typeface="+mn-ea"/>
                <a:cs typeface="+mn-cs"/>
              </a:rPr>
              <a:t>-peptide bond complex, produces purple-blue color</a:t>
            </a:r>
          </a:p>
          <a:p>
            <a:pPr eaLnBrk="1" hangingPunct="1">
              <a:spcBef>
                <a:spcPts val="1872"/>
              </a:spcBef>
              <a:buFont typeface="Wingdings" pitchFamily="-112" charset="2"/>
              <a:buChar char="n"/>
              <a:defRPr/>
            </a:pPr>
            <a:r>
              <a:rPr lang="en-US" sz="2800" dirty="0">
                <a:latin typeface="Arial"/>
                <a:ea typeface="+mn-ea"/>
                <a:cs typeface="+mn-cs"/>
              </a:rPr>
              <a:t>Reaction 2</a:t>
            </a:r>
          </a:p>
          <a:p>
            <a:pPr eaLnBrk="1" hangingPunct="1">
              <a:spcBef>
                <a:spcPts val="1872"/>
              </a:spcBef>
              <a:buFont typeface="Wingdings" pitchFamily="-112" charset="2"/>
              <a:buNone/>
              <a:defRPr/>
            </a:pPr>
            <a:r>
              <a:rPr lang="en-US" sz="2800" dirty="0">
                <a:latin typeface="Arial"/>
                <a:ea typeface="+mn-ea"/>
                <a:cs typeface="+mn-cs"/>
              </a:rPr>
              <a:t>   </a:t>
            </a:r>
            <a:r>
              <a:rPr lang="en-US" sz="2800" dirty="0" err="1">
                <a:latin typeface="Arial"/>
                <a:ea typeface="+mn-ea"/>
                <a:cs typeface="+mn-cs"/>
              </a:rPr>
              <a:t>Folin</a:t>
            </a:r>
            <a:r>
              <a:rPr lang="en-US" sz="2800" dirty="0">
                <a:latin typeface="Arial"/>
                <a:ea typeface="+mn-ea"/>
                <a:cs typeface="+mn-cs"/>
              </a:rPr>
              <a:t> reagent + Cu</a:t>
            </a:r>
            <a:r>
              <a:rPr lang="en-US" sz="2800" baseline="30000" dirty="0">
                <a:latin typeface="Arial"/>
                <a:ea typeface="+mn-ea"/>
                <a:cs typeface="+mn-cs"/>
              </a:rPr>
              <a:t>1+</a:t>
            </a:r>
            <a:r>
              <a:rPr lang="en-US" sz="2800" dirty="0">
                <a:latin typeface="Arial"/>
                <a:ea typeface="+mn-ea"/>
                <a:cs typeface="+mn-cs"/>
              </a:rPr>
              <a:t>-complex → reduced </a:t>
            </a:r>
            <a:r>
              <a:rPr lang="en-US" sz="2800" dirty="0" err="1">
                <a:latin typeface="Arial"/>
                <a:ea typeface="+mn-ea"/>
                <a:cs typeface="+mn-cs"/>
              </a:rPr>
              <a:t>Folin</a:t>
            </a:r>
            <a:r>
              <a:rPr lang="en-US" sz="2800" dirty="0">
                <a:latin typeface="Arial"/>
                <a:ea typeface="+mn-ea"/>
                <a:cs typeface="+mn-cs"/>
              </a:rPr>
              <a:t> reagent, produces blue-green</a:t>
            </a:r>
          </a:p>
          <a:p>
            <a:pPr algn="just" eaLnBrk="1" hangingPunct="1">
              <a:spcBef>
                <a:spcPts val="1872"/>
              </a:spcBef>
              <a:buFont typeface="Wingdings" pitchFamily="-112" charset="2"/>
              <a:buChar char="n"/>
              <a:defRPr/>
            </a:pPr>
            <a:endParaRPr lang="en-US" sz="2800" dirty="0">
              <a:latin typeface="Arial"/>
              <a:ea typeface="+mn-ea"/>
              <a:cs typeface="+mn-cs"/>
            </a:endParaRPr>
          </a:p>
        </p:txBody>
      </p:sp>
    </p:spTree>
  </p:cSld>
  <p:clrMapOvr>
    <a:masterClrMapping/>
  </p:clrMapOvr>
  <p:transition>
    <p:zoom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US" sz="3200" dirty="0">
                <a:latin typeface="Times New Roman" pitchFamily="27" charset="0"/>
              </a:rPr>
              <a:t>Making a standard curve </a:t>
            </a:r>
            <a:br>
              <a:rPr lang="en-US" sz="3200" dirty="0">
                <a:latin typeface="Times New Roman" pitchFamily="27" charset="0"/>
              </a:rPr>
            </a:br>
            <a:r>
              <a:rPr lang="en-US" sz="3200" dirty="0">
                <a:latin typeface="Times New Roman" pitchFamily="27" charset="0"/>
              </a:rPr>
              <a:t>with BSA (bovine serum albumin)</a:t>
            </a:r>
            <a:r>
              <a:rPr lang="en-US" dirty="0"/>
              <a:t> </a:t>
            </a:r>
          </a:p>
        </p:txBody>
      </p:sp>
      <p:sp>
        <p:nvSpPr>
          <p:cNvPr id="33795" name="Rectangle 23"/>
          <p:cNvSpPr>
            <a:spLocks noChangeArrowheads="1"/>
          </p:cNvSpPr>
          <p:nvPr/>
        </p:nvSpPr>
        <p:spPr bwMode="auto">
          <a:xfrm>
            <a:off x="457200" y="2438400"/>
            <a:ext cx="8458200" cy="2654300"/>
          </a:xfrm>
          <a:prstGeom prst="rect">
            <a:avLst/>
          </a:prstGeom>
          <a:noFill/>
          <a:ln w="9525">
            <a:noFill/>
            <a:miter lim="800000"/>
            <a:headEnd/>
            <a:tailEnd/>
          </a:ln>
        </p:spPr>
        <p:txBody>
          <a:bodyPr>
            <a:prstTxWarp prst="textNoShape">
              <a:avLst/>
            </a:prstTxWarp>
            <a:spAutoFit/>
          </a:bodyPr>
          <a:lstStyle/>
          <a:p>
            <a:pPr>
              <a:buFont typeface="Wingdings" pitchFamily="26" charset="2"/>
              <a:buChar char="Ø"/>
            </a:pPr>
            <a:r>
              <a:rPr lang="en-US" sz="2800" b="1">
                <a:effectLst/>
                <a:latin typeface="Times New Roman" pitchFamily="26" charset="0"/>
              </a:rPr>
              <a:t>A graph that correlates Absorbance with protein  </a:t>
            </a:r>
          </a:p>
          <a:p>
            <a:pPr>
              <a:buFont typeface="Wingdings" pitchFamily="26" charset="2"/>
              <a:buNone/>
            </a:pPr>
            <a:r>
              <a:rPr lang="en-US" sz="2800" b="1">
                <a:effectLst/>
                <a:latin typeface="Times New Roman" pitchFamily="26" charset="0"/>
              </a:rPr>
              <a:t>   concentration</a:t>
            </a:r>
          </a:p>
          <a:p>
            <a:pPr>
              <a:buFont typeface="Wingdings" pitchFamily="26" charset="2"/>
              <a:buChar char="Ø"/>
            </a:pPr>
            <a:r>
              <a:rPr lang="en-US" sz="2800" b="1">
                <a:effectLst/>
                <a:latin typeface="Times New Roman" pitchFamily="26" charset="0"/>
              </a:rPr>
              <a:t>Standard Curve generated by doing a Lowry Assay   </a:t>
            </a:r>
          </a:p>
          <a:p>
            <a:pPr>
              <a:buFont typeface="Wingdings" pitchFamily="26" charset="2"/>
              <a:buNone/>
            </a:pPr>
            <a:r>
              <a:rPr lang="en-US" sz="2800" b="1">
                <a:effectLst/>
                <a:latin typeface="Times New Roman" pitchFamily="26" charset="0"/>
              </a:rPr>
              <a:t>   on protein solutions of known concentration</a:t>
            </a:r>
          </a:p>
          <a:p>
            <a:pPr>
              <a:buFont typeface="Wingdings" pitchFamily="26" charset="2"/>
              <a:buChar char="Ø"/>
            </a:pPr>
            <a:r>
              <a:rPr lang="en-US" sz="2800" b="1">
                <a:effectLst/>
                <a:latin typeface="Times New Roman" pitchFamily="26" charset="0"/>
              </a:rPr>
              <a:t>Standard Curve must be done each time unknowns   </a:t>
            </a:r>
          </a:p>
          <a:p>
            <a:pPr>
              <a:buFont typeface="Wingdings" pitchFamily="26" charset="2"/>
              <a:buNone/>
            </a:pPr>
            <a:r>
              <a:rPr lang="en-US" sz="2800" b="1">
                <a:effectLst/>
                <a:latin typeface="Times New Roman" pitchFamily="26" charset="0"/>
              </a:rPr>
              <a:t>   are being tested</a:t>
            </a:r>
          </a:p>
        </p:txBody>
      </p:sp>
    </p:spTree>
  </p:cSld>
  <p:clrMapOvr>
    <a:masterClrMapping/>
  </p:clrMapOvr>
  <p:transition>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6" name="Rectangle 6"/>
          <p:cNvSpPr>
            <a:spLocks noGrp="1" noChangeArrowheads="1"/>
          </p:cNvSpPr>
          <p:nvPr>
            <p:ph type="title"/>
          </p:nvPr>
        </p:nvSpPr>
        <p:spPr/>
        <p:txBody>
          <a:bodyPr/>
          <a:lstStyle/>
          <a:p>
            <a:pPr eaLnBrk="1" hangingPunct="1">
              <a:defRPr/>
            </a:pPr>
            <a:endParaRPr lang="en-US">
              <a:ea typeface="+mj-ea"/>
              <a:cs typeface="+mj-cs"/>
            </a:endParaRPr>
          </a:p>
        </p:txBody>
      </p:sp>
      <p:graphicFrame>
        <p:nvGraphicFramePr>
          <p:cNvPr id="34818" name="Object 2"/>
          <p:cNvGraphicFramePr>
            <a:graphicFrameLocks noChangeAspect="1"/>
          </p:cNvGraphicFramePr>
          <p:nvPr>
            <p:ph idx="1"/>
          </p:nvPr>
        </p:nvGraphicFramePr>
        <p:xfrm>
          <a:off x="0" y="0"/>
          <a:ext cx="9144000" cy="6858000"/>
        </p:xfrm>
        <a:graphic>
          <a:graphicData uri="http://schemas.openxmlformats.org/presentationml/2006/ole">
            <p:oleObj spid="_x0000_s34818" name="Acrobat Document" r:id="rId3" imgW="8140700" imgH="6108700"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457200"/>
            <a:ext cx="7239000" cy="1143000"/>
          </a:xfrm>
        </p:spPr>
        <p:txBody>
          <a:bodyPr/>
          <a:lstStyle/>
          <a:p>
            <a:r>
              <a:rPr lang="en-US">
                <a:effectLst/>
                <a:latin typeface="Arial" pitchFamily="26" charset="0"/>
                <a:ea typeface="ＭＳ Ｐゴシック" pitchFamily="26" charset="-128"/>
                <a:cs typeface="ＭＳ Ｐゴシック" pitchFamily="26" charset="-128"/>
              </a:rPr>
              <a:t>Characteristics of a</a:t>
            </a:r>
            <a:br>
              <a:rPr lang="en-US">
                <a:effectLst/>
                <a:latin typeface="Arial" pitchFamily="26" charset="0"/>
                <a:ea typeface="ＭＳ Ｐゴシック" pitchFamily="26" charset="-128"/>
                <a:cs typeface="ＭＳ Ｐゴシック" pitchFamily="26" charset="-128"/>
              </a:rPr>
            </a:br>
            <a:r>
              <a:rPr lang="en-US">
                <a:effectLst/>
                <a:latin typeface="Arial" pitchFamily="26" charset="0"/>
                <a:ea typeface="ＭＳ Ｐゴシック" pitchFamily="26" charset="-128"/>
                <a:cs typeface="ＭＳ Ｐゴシック" pitchFamily="26" charset="-128"/>
              </a:rPr>
              <a:t> Useful Assay</a:t>
            </a:r>
          </a:p>
        </p:txBody>
      </p:sp>
      <p:sp>
        <p:nvSpPr>
          <p:cNvPr id="7171" name="Text Box 3"/>
          <p:cNvSpPr txBox="1">
            <a:spLocks noChangeArrowheads="1"/>
          </p:cNvSpPr>
          <p:nvPr/>
        </p:nvSpPr>
        <p:spPr bwMode="auto">
          <a:xfrm>
            <a:off x="1524000" y="2971800"/>
            <a:ext cx="1981200" cy="2043113"/>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defRPr/>
            </a:pPr>
            <a:r>
              <a:rPr lang="en-US" sz="3200">
                <a:latin typeface="Tahoma" pitchFamily="27" charset="0"/>
              </a:rPr>
              <a:t>Fast</a:t>
            </a:r>
          </a:p>
          <a:p>
            <a:pPr>
              <a:spcBef>
                <a:spcPct val="50000"/>
              </a:spcBef>
              <a:defRPr/>
            </a:pPr>
            <a:r>
              <a:rPr lang="en-US" sz="3200">
                <a:latin typeface="Tahoma" pitchFamily="27" charset="0"/>
              </a:rPr>
              <a:t>Easy</a:t>
            </a:r>
          </a:p>
          <a:p>
            <a:pPr>
              <a:spcBef>
                <a:spcPct val="50000"/>
              </a:spcBef>
              <a:defRPr/>
            </a:pPr>
            <a:r>
              <a:rPr lang="en-US" sz="3200">
                <a:latin typeface="Tahoma" pitchFamily="27" charset="0"/>
              </a:rPr>
              <a:t>Sensitive</a:t>
            </a:r>
            <a:endParaRPr lang="en-US">
              <a:latin typeface="Tahoma" pitchFamily="27" charset="0"/>
            </a:endParaRPr>
          </a:p>
        </p:txBody>
      </p:sp>
      <p:sp>
        <p:nvSpPr>
          <p:cNvPr id="7173" name="Text Box 5"/>
          <p:cNvSpPr txBox="1">
            <a:spLocks noChangeArrowheads="1"/>
          </p:cNvSpPr>
          <p:nvPr/>
        </p:nvSpPr>
        <p:spPr bwMode="auto">
          <a:xfrm>
            <a:off x="4495800" y="2971800"/>
            <a:ext cx="3886200" cy="2043113"/>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defRPr/>
            </a:pPr>
            <a:r>
              <a:rPr lang="en-US" sz="3200">
                <a:latin typeface="Tahoma" pitchFamily="27" charset="0"/>
              </a:rPr>
              <a:t>Accurate</a:t>
            </a:r>
          </a:p>
          <a:p>
            <a:pPr>
              <a:spcBef>
                <a:spcPct val="50000"/>
              </a:spcBef>
              <a:defRPr/>
            </a:pPr>
            <a:r>
              <a:rPr lang="en-US" sz="3200">
                <a:latin typeface="Tahoma" pitchFamily="27" charset="0"/>
              </a:rPr>
              <a:t>Precise</a:t>
            </a:r>
          </a:p>
          <a:p>
            <a:pPr>
              <a:spcBef>
                <a:spcPct val="50000"/>
              </a:spcBef>
              <a:defRPr/>
            </a:pPr>
            <a:r>
              <a:rPr lang="en-US" sz="3200">
                <a:latin typeface="Tahoma" pitchFamily="27" charset="0"/>
              </a:rPr>
              <a:t>Free of Interference</a:t>
            </a:r>
            <a:endParaRPr lang="en-US">
              <a:latin typeface="Tahoma" pitchFamily="2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0-#ppt_w/2"/>
                                          </p:val>
                                        </p:tav>
                                        <p:tav tm="100000">
                                          <p:val>
                                            <p:strVal val="#ppt_x"/>
                                          </p:val>
                                        </p:tav>
                                      </p:tavLst>
                                    </p:anim>
                                    <p:anim calcmode="lin" valueType="num">
                                      <p:cBhvr additive="base">
                                        <p:cTn id="8"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0-#ppt_w/2"/>
                                          </p:val>
                                        </p:tav>
                                        <p:tav tm="100000">
                                          <p:val>
                                            <p:strVal val="#ppt_x"/>
                                          </p:val>
                                        </p:tav>
                                      </p:tavLst>
                                    </p:anim>
                                    <p:anim calcmode="lin" valueType="num">
                                      <p:cBhvr additive="base">
                                        <p:cTn id="14"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3" name="Rectangle 5"/>
          <p:cNvSpPr>
            <a:spLocks noGrp="1" noChangeArrowheads="1"/>
          </p:cNvSpPr>
          <p:nvPr>
            <p:ph type="title"/>
          </p:nvPr>
        </p:nvSpPr>
        <p:spPr/>
        <p:txBody>
          <a:bodyPr/>
          <a:lstStyle/>
          <a:p>
            <a:pPr eaLnBrk="1" hangingPunct="1">
              <a:defRPr/>
            </a:pPr>
            <a:endParaRPr lang="en-US">
              <a:ea typeface="+mj-ea"/>
              <a:cs typeface="+mj-cs"/>
            </a:endParaRPr>
          </a:p>
        </p:txBody>
      </p:sp>
      <p:graphicFrame>
        <p:nvGraphicFramePr>
          <p:cNvPr id="35842" name="Object 2"/>
          <p:cNvGraphicFramePr>
            <a:graphicFrameLocks noChangeAspect="1"/>
          </p:cNvGraphicFramePr>
          <p:nvPr>
            <p:ph idx="1"/>
          </p:nvPr>
        </p:nvGraphicFramePr>
        <p:xfrm>
          <a:off x="0" y="0"/>
          <a:ext cx="9144000" cy="6858000"/>
        </p:xfrm>
        <a:graphic>
          <a:graphicData uri="http://schemas.openxmlformats.org/presentationml/2006/ole">
            <p:oleObj spid="_x0000_s35842" name="Acrobat Document" r:id="rId3" imgW="8140700" imgH="6108700" progId="">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52400" y="457200"/>
            <a:ext cx="8839200" cy="990600"/>
          </a:xfrm>
        </p:spPr>
        <p:txBody>
          <a:bodyPr/>
          <a:lstStyle/>
          <a:p>
            <a:pPr>
              <a:defRPr/>
            </a:pPr>
            <a:r>
              <a:rPr lang="en-US">
                <a:effectLst>
                  <a:outerShdw blurRad="38100" dist="38100" dir="2700000" algn="tl">
                    <a:srgbClr val="DDDDDD"/>
                  </a:outerShdw>
                </a:effectLst>
                <a:latin typeface="Arial" pitchFamily="-112" charset="0"/>
              </a:rPr>
              <a:t>Advantages &amp; Disadvantages of Lowry Method</a:t>
            </a:r>
          </a:p>
        </p:txBody>
      </p:sp>
      <p:sp>
        <p:nvSpPr>
          <p:cNvPr id="113667" name="Rectangle 3"/>
          <p:cNvSpPr>
            <a:spLocks noGrp="1" noChangeArrowheads="1"/>
          </p:cNvSpPr>
          <p:nvPr>
            <p:ph type="body" idx="1"/>
          </p:nvPr>
        </p:nvSpPr>
        <p:spPr>
          <a:xfrm>
            <a:off x="0" y="1752600"/>
            <a:ext cx="8915400" cy="4495800"/>
          </a:xfrm>
        </p:spPr>
        <p:txBody>
          <a:bodyPr/>
          <a:lstStyle/>
          <a:p>
            <a:pPr algn="just">
              <a:lnSpc>
                <a:spcPct val="90000"/>
              </a:lnSpc>
              <a:spcBef>
                <a:spcPts val="1875"/>
              </a:spcBef>
            </a:pPr>
            <a:r>
              <a:rPr lang="en-US" sz="2800">
                <a:latin typeface="Helvetica" pitchFamily="26" charset="0"/>
                <a:ea typeface="ＭＳ Ｐゴシック" pitchFamily="26" charset="-128"/>
                <a:cs typeface="ＭＳ Ｐゴシック" pitchFamily="26" charset="-128"/>
              </a:rPr>
              <a:t>More sensitive than the Biuret assay (can detect lower concentrations of protein) </a:t>
            </a:r>
          </a:p>
          <a:p>
            <a:pPr algn="just">
              <a:lnSpc>
                <a:spcPct val="90000"/>
              </a:lnSpc>
              <a:spcBef>
                <a:spcPts val="1875"/>
              </a:spcBef>
            </a:pPr>
            <a:r>
              <a:rPr lang="en-US" sz="2800">
                <a:latin typeface="Helvetica" pitchFamily="26" charset="0"/>
                <a:ea typeface="ＭＳ Ｐゴシック" pitchFamily="26" charset="-128"/>
                <a:cs typeface="ＭＳ Ｐゴシック" pitchFamily="26" charset="-128"/>
              </a:rPr>
              <a:t>Absorption reaction is linearly dependent upon protein concentration, but only at low concentrations of protein (i.e. the standard curve and assay must be performed at a low concentration regime). </a:t>
            </a:r>
          </a:p>
          <a:p>
            <a:pPr algn="just">
              <a:lnSpc>
                <a:spcPct val="90000"/>
              </a:lnSpc>
              <a:spcBef>
                <a:spcPts val="1875"/>
              </a:spcBef>
            </a:pPr>
            <a:r>
              <a:rPr lang="en-US" sz="2800">
                <a:latin typeface="Helvetica" pitchFamily="26" charset="0"/>
                <a:ea typeface="ＭＳ Ｐゴシック" pitchFamily="26" charset="-128"/>
                <a:cs typeface="ＭＳ Ｐゴシック" pitchFamily="26" charset="-128"/>
              </a:rPr>
              <a:t>More critical to timing and precision of person doing the assay </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Effect transition="in" filter="wipe(down)">
                                      <p:cBhvr>
                                        <p:cTn id="7" dur="500"/>
                                        <p:tgtEl>
                                          <p:spTgt spid="1136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3667">
                                            <p:txEl>
                                              <p:pRg st="1" end="1"/>
                                            </p:txEl>
                                          </p:spTgt>
                                        </p:tgtEl>
                                        <p:attrNameLst>
                                          <p:attrName>style.visibility</p:attrName>
                                        </p:attrNameLst>
                                      </p:cBhvr>
                                      <p:to>
                                        <p:strVal val="visible"/>
                                      </p:to>
                                    </p:set>
                                    <p:animEffect transition="in" filter="dissolve">
                                      <p:cBhvr>
                                        <p:cTn id="12" dur="500"/>
                                        <p:tgtEl>
                                          <p:spTgt spid="1136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7"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0" y="333375"/>
            <a:ext cx="9144000" cy="576263"/>
          </a:xfrm>
        </p:spPr>
        <p:txBody>
          <a:bodyPr/>
          <a:lstStyle/>
          <a:p>
            <a:pPr>
              <a:defRPr/>
            </a:pPr>
            <a:r>
              <a:rPr lang="en-US" altLang="zh-CN">
                <a:effectLst>
                  <a:outerShdw blurRad="38100" dist="38100" dir="2700000" algn="tl">
                    <a:srgbClr val="DDDDDD"/>
                  </a:outerShdw>
                </a:effectLst>
                <a:latin typeface="Arial" pitchFamily="-112" charset="0"/>
              </a:rPr>
              <a:t>Procedures of Lowry’s Method</a:t>
            </a:r>
          </a:p>
        </p:txBody>
      </p:sp>
      <p:sp>
        <p:nvSpPr>
          <p:cNvPr id="37891" name="Rectangle 3"/>
          <p:cNvSpPr>
            <a:spLocks noGrp="1" noChangeArrowheads="1"/>
          </p:cNvSpPr>
          <p:nvPr>
            <p:ph type="body" idx="1"/>
          </p:nvPr>
        </p:nvSpPr>
        <p:spPr>
          <a:xfrm>
            <a:off x="685800" y="1314450"/>
            <a:ext cx="8062913" cy="5543550"/>
          </a:xfrm>
        </p:spPr>
        <p:txBody>
          <a:bodyPr/>
          <a:lstStyle/>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1. Dilute protein sample to contain 20-100 μg.</a:t>
            </a:r>
          </a:p>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2. K/Na  tartrate-Na</a:t>
            </a:r>
            <a:r>
              <a:rPr lang="en-US" altLang="zh-CN" sz="2400" baseline="-25000">
                <a:solidFill>
                  <a:schemeClr val="tx1"/>
                </a:solidFill>
                <a:latin typeface="Helvetica" pitchFamily="26" charset="0"/>
                <a:ea typeface="ＭＳ Ｐゴシック" pitchFamily="26" charset="-128"/>
                <a:cs typeface="ＭＳ Ｐゴシック" pitchFamily="26" charset="-128"/>
              </a:rPr>
              <a:t>2</a:t>
            </a:r>
            <a:r>
              <a:rPr lang="en-US" altLang="zh-CN" sz="2400">
                <a:solidFill>
                  <a:schemeClr val="tx1"/>
                </a:solidFill>
                <a:latin typeface="Helvetica" pitchFamily="26" charset="0"/>
                <a:ea typeface="ＭＳ Ｐゴシック" pitchFamily="26" charset="-128"/>
                <a:cs typeface="ＭＳ Ｐゴシック" pitchFamily="26" charset="-128"/>
              </a:rPr>
              <a:t>CO</a:t>
            </a:r>
            <a:r>
              <a:rPr lang="en-US" altLang="zh-CN" sz="2400" baseline="-25000">
                <a:solidFill>
                  <a:schemeClr val="tx1"/>
                </a:solidFill>
                <a:latin typeface="Helvetica" pitchFamily="26" charset="0"/>
                <a:ea typeface="ＭＳ Ｐゴシック" pitchFamily="26" charset="-128"/>
                <a:cs typeface="ＭＳ Ｐゴシック" pitchFamily="26" charset="-128"/>
              </a:rPr>
              <a:t>3</a:t>
            </a:r>
            <a:r>
              <a:rPr lang="en-US" altLang="zh-CN" sz="2400">
                <a:solidFill>
                  <a:schemeClr val="tx1"/>
                </a:solidFill>
                <a:latin typeface="Helvetica" pitchFamily="26" charset="0"/>
                <a:ea typeface="ＭＳ Ｐゴシック" pitchFamily="26" charset="-128"/>
                <a:cs typeface="ＭＳ Ｐゴシック" pitchFamily="26" charset="-128"/>
              </a:rPr>
              <a:t> solution is added after cooling and incubated at RT for 10 min.</a:t>
            </a:r>
          </a:p>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3. CuSO</a:t>
            </a:r>
            <a:r>
              <a:rPr lang="en-US" altLang="zh-CN" sz="2400" baseline="-25000">
                <a:solidFill>
                  <a:schemeClr val="tx1"/>
                </a:solidFill>
                <a:latin typeface="Helvetica" pitchFamily="26" charset="0"/>
                <a:ea typeface="ＭＳ Ｐゴシック" pitchFamily="26" charset="-128"/>
                <a:cs typeface="ＭＳ Ｐゴシック" pitchFamily="26" charset="-128"/>
              </a:rPr>
              <a:t>4</a:t>
            </a:r>
            <a:r>
              <a:rPr lang="en-US" altLang="zh-CN" sz="2400">
                <a:solidFill>
                  <a:schemeClr val="tx1"/>
                </a:solidFill>
                <a:latin typeface="Helvetica" pitchFamily="26" charset="0"/>
                <a:ea typeface="ＭＳ Ｐゴシック" pitchFamily="26" charset="-128"/>
                <a:cs typeface="ＭＳ Ｐゴシック" pitchFamily="26" charset="-128"/>
              </a:rPr>
              <a:t>- K/Na tartrate-NaOH solution is added after cooling and incubated at RT for 10 min.</a:t>
            </a:r>
          </a:p>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4. Freshly prepared Folin Reagent is added, then the reaction mixture is mixed and incubated at 50°C for 10 min. </a:t>
            </a:r>
          </a:p>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5. Absorbance is read at 650 nm.</a:t>
            </a:r>
          </a:p>
          <a:p>
            <a:pPr marL="609600" indent="-609600">
              <a:spcBef>
                <a:spcPts val="1775"/>
              </a:spcBef>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6. A standard curve of BSA is carefully constructed for estimating protein conc. of the unknown.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457200" y="1752600"/>
            <a:ext cx="8353425" cy="3900488"/>
          </a:xfrm>
        </p:spPr>
        <p:txBody>
          <a:bodyPr/>
          <a:lstStyle/>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	Applications: </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Widely used in protein biochemistry, because of its simplicity and sensitivity. But not widely used in Food proteins analysis without extracting proteins from the food mixture.</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         Advantages:</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1. 50-100 times more sensitive than Biuret method, and 10-20 times than 280 nm UV absorption method.</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2. Less affected by turbidity of the sample.</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3. More specific than most other method. </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4. Sensitivity: High (~ 5 μg)</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	Relatively simple, can be done in 1-1.5 hours. </a:t>
            </a:r>
          </a:p>
          <a:p>
            <a:pPr marL="609600" indent="-609600">
              <a:lnSpc>
                <a:spcPct val="80000"/>
              </a:lnSpc>
              <a:spcBef>
                <a:spcPts val="1675"/>
              </a:spcBef>
              <a:buFont typeface="Wingdings" pitchFamily="26" charset="2"/>
              <a:buNone/>
            </a:pPr>
            <a:r>
              <a:rPr lang="en-US" altLang="zh-CN" sz="1800" smtClean="0">
                <a:solidFill>
                  <a:schemeClr val="tx1"/>
                </a:solidFill>
                <a:latin typeface="Arial" pitchFamily="26" charset="0"/>
                <a:ea typeface="ＭＳ Ｐゴシック" pitchFamily="26" charset="-128"/>
                <a:cs typeface="ＭＳ Ｐゴシック" pitchFamily="26" charset="-128"/>
              </a:rPr>
              <a:t>         </a:t>
            </a:r>
          </a:p>
        </p:txBody>
      </p:sp>
      <p:sp>
        <p:nvSpPr>
          <p:cNvPr id="389123" name="Rectangle 3"/>
          <p:cNvSpPr>
            <a:spLocks noGrp="1" noChangeArrowheads="1"/>
          </p:cNvSpPr>
          <p:nvPr>
            <p:ph type="title"/>
          </p:nvPr>
        </p:nvSpPr>
        <p:spPr>
          <a:xfrm>
            <a:off x="0" y="260350"/>
            <a:ext cx="9144000" cy="576263"/>
          </a:xfrm>
        </p:spPr>
        <p:txBody>
          <a:bodyPr lIns="92075" tIns="46038" rIns="92075" bIns="46038"/>
          <a:lstStyle/>
          <a:p>
            <a:pPr>
              <a:defRPr/>
            </a:pPr>
            <a:r>
              <a:rPr lang="en-US" altLang="zh-CN">
                <a:effectLst>
                  <a:outerShdw blurRad="38100" dist="38100" dir="2700000" algn="tl">
                    <a:srgbClr val="DDDDDD"/>
                  </a:outerShdw>
                </a:effectLst>
                <a:latin typeface="Helvetica" pitchFamily="-112" charset="0"/>
              </a:rPr>
              <a:t>Properties of Lowry’s Method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Disadvantages of Lowry Method</a:t>
            </a:r>
            <a:endParaRPr lang="en-US" dirty="0"/>
          </a:p>
        </p:txBody>
      </p:sp>
      <p:sp>
        <p:nvSpPr>
          <p:cNvPr id="3" name="Content Placeholder 2"/>
          <p:cNvSpPr>
            <a:spLocks noGrp="1"/>
          </p:cNvSpPr>
          <p:nvPr>
            <p:ph idx="1"/>
          </p:nvPr>
        </p:nvSpPr>
        <p:spPr/>
        <p:txBody>
          <a:bodyPr/>
          <a:lstStyle/>
          <a:p>
            <a:pPr marL="609600" indent="-609600">
              <a:lnSpc>
                <a:spcPct val="80000"/>
              </a:lnSpc>
              <a:spcBef>
                <a:spcPts val="2280"/>
              </a:spcBef>
              <a:buFont typeface="Wingdings" pitchFamily="27" charset="2"/>
              <a:buAutoNum type="arabicPeriod"/>
              <a:defRPr/>
            </a:pPr>
            <a:r>
              <a:rPr lang="en-US" altLang="zh-CN" sz="2400" dirty="0" smtClean="0">
                <a:solidFill>
                  <a:schemeClr val="tx1"/>
                </a:solidFill>
                <a:latin typeface="Arial"/>
              </a:rPr>
              <a:t>Color varies with different proteins to a greater extent than the </a:t>
            </a:r>
            <a:r>
              <a:rPr lang="en-US" altLang="zh-CN" sz="2400" dirty="0" err="1" smtClean="0">
                <a:solidFill>
                  <a:schemeClr val="tx1"/>
                </a:solidFill>
                <a:latin typeface="Arial"/>
              </a:rPr>
              <a:t>Biuret</a:t>
            </a:r>
            <a:r>
              <a:rPr lang="en-US" altLang="zh-CN" sz="2400" dirty="0" smtClean="0">
                <a:solidFill>
                  <a:schemeClr val="tx1"/>
                </a:solidFill>
                <a:latin typeface="Arial"/>
              </a:rPr>
              <a:t> method. </a:t>
            </a:r>
          </a:p>
          <a:p>
            <a:pPr marL="609600" indent="-609600">
              <a:lnSpc>
                <a:spcPct val="80000"/>
              </a:lnSpc>
              <a:spcBef>
                <a:spcPts val="2280"/>
              </a:spcBef>
              <a:buFont typeface="Wingdings" pitchFamily="27" charset="2"/>
              <a:buAutoNum type="arabicPeriod"/>
              <a:defRPr/>
            </a:pPr>
            <a:r>
              <a:rPr lang="en-US" altLang="zh-CN" sz="2400" dirty="0" smtClean="0">
                <a:solidFill>
                  <a:schemeClr val="tx1"/>
                </a:solidFill>
                <a:latin typeface="Arial"/>
              </a:rPr>
              <a:t>Color is not strictly proportional to protein conc.</a:t>
            </a:r>
          </a:p>
          <a:p>
            <a:pPr marL="609600" indent="-609600">
              <a:lnSpc>
                <a:spcPct val="80000"/>
              </a:lnSpc>
              <a:spcBef>
                <a:spcPts val="2280"/>
              </a:spcBef>
              <a:buFont typeface="Wingdings" pitchFamily="27" charset="2"/>
              <a:buAutoNum type="arabicPeriod"/>
              <a:defRPr/>
            </a:pPr>
            <a:r>
              <a:rPr lang="en-US" altLang="zh-CN" sz="2400" dirty="0" smtClean="0">
                <a:solidFill>
                  <a:schemeClr val="tx1"/>
                </a:solidFill>
                <a:latin typeface="Arial"/>
              </a:rPr>
              <a:t>The reaction is interfered with to a varying degree by sucrose, lipids, phosphate buffers, </a:t>
            </a:r>
            <a:r>
              <a:rPr lang="en-US" altLang="zh-CN" sz="2400" dirty="0" err="1" smtClean="0">
                <a:solidFill>
                  <a:schemeClr val="tx1"/>
                </a:solidFill>
                <a:latin typeface="Arial"/>
              </a:rPr>
              <a:t>tris</a:t>
            </a:r>
            <a:r>
              <a:rPr lang="en-US" altLang="zh-CN" sz="2400" dirty="0" smtClean="0">
                <a:solidFill>
                  <a:schemeClr val="tx1"/>
                </a:solidFill>
                <a:latin typeface="Arial"/>
              </a:rPr>
              <a:t> buffer, </a:t>
            </a:r>
            <a:r>
              <a:rPr lang="en-US" altLang="zh-CN" sz="2400" dirty="0" err="1" smtClean="0">
                <a:solidFill>
                  <a:schemeClr val="tx1"/>
                </a:solidFill>
                <a:latin typeface="Arial"/>
              </a:rPr>
              <a:t>glycine</a:t>
            </a:r>
            <a:r>
              <a:rPr lang="en-US" altLang="zh-CN" sz="2400" dirty="0" smtClean="0">
                <a:solidFill>
                  <a:schemeClr val="tx1"/>
                </a:solidFill>
                <a:latin typeface="Arial"/>
              </a:rPr>
              <a:t>, monosaccharides, and </a:t>
            </a:r>
            <a:r>
              <a:rPr lang="en-US" altLang="zh-CN" sz="2400" dirty="0" err="1" smtClean="0">
                <a:solidFill>
                  <a:schemeClr val="tx1"/>
                </a:solidFill>
                <a:latin typeface="Arial"/>
              </a:rPr>
              <a:t>hexamines</a:t>
            </a:r>
            <a:r>
              <a:rPr lang="en-US" altLang="zh-CN" sz="2400" dirty="0" smtClean="0">
                <a:solidFill>
                  <a:schemeClr val="tx1"/>
                </a:solidFill>
                <a:latin typeface="Arial"/>
              </a:rPr>
              <a:t>.</a:t>
            </a:r>
          </a:p>
          <a:p>
            <a:pPr marL="609600" indent="-609600">
              <a:lnSpc>
                <a:spcPct val="80000"/>
              </a:lnSpc>
              <a:spcBef>
                <a:spcPts val="2280"/>
              </a:spcBef>
              <a:buFont typeface="Wingdings" pitchFamily="27" charset="2"/>
              <a:buAutoNum type="arabicPeriod"/>
              <a:defRPr/>
            </a:pPr>
            <a:r>
              <a:rPr lang="en-US" altLang="zh-CN" sz="2400" dirty="0" smtClean="0">
                <a:solidFill>
                  <a:schemeClr val="tx1"/>
                </a:solidFill>
                <a:latin typeface="Arial"/>
              </a:rPr>
              <a:t>Careful addition of reagents and very careful timing.</a:t>
            </a:r>
          </a:p>
          <a:p>
            <a:pPr marL="609600" indent="-609600">
              <a:lnSpc>
                <a:spcPct val="80000"/>
              </a:lnSpc>
              <a:spcBef>
                <a:spcPts val="2280"/>
              </a:spcBef>
              <a:buFont typeface="Wingdings" pitchFamily="27" charset="2"/>
              <a:buAutoNum type="arabicPeriod"/>
              <a:defRPr/>
            </a:pPr>
            <a:r>
              <a:rPr lang="en-US" altLang="zh-CN" sz="2400" dirty="0" smtClean="0">
                <a:solidFill>
                  <a:schemeClr val="tx1"/>
                </a:solidFill>
                <a:latin typeface="Arial"/>
              </a:rPr>
              <a:t>High conc., of reducing sugars, ammonium sulfate, and </a:t>
            </a:r>
            <a:r>
              <a:rPr lang="en-US" altLang="zh-CN" sz="2400" dirty="0" err="1" smtClean="0">
                <a:solidFill>
                  <a:schemeClr val="tx1"/>
                </a:solidFill>
                <a:latin typeface="Arial"/>
              </a:rPr>
              <a:t>sulfhydryl</a:t>
            </a:r>
            <a:r>
              <a:rPr lang="en-US" altLang="zh-CN" sz="2400" dirty="0" smtClean="0">
                <a:solidFill>
                  <a:schemeClr val="tx1"/>
                </a:solidFill>
                <a:latin typeface="Arial"/>
              </a:rPr>
              <a:t> compounds interfere with the reaction.</a:t>
            </a:r>
          </a:p>
          <a:p>
            <a:pPr>
              <a:spcBef>
                <a:spcPts val="2280"/>
              </a:spcBef>
              <a:buFont typeface="Wingdings" pitchFamily="27" charset="2"/>
              <a:buChar char="n"/>
              <a:defRPr/>
            </a:pPr>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1143000" y="2057400"/>
            <a:ext cx="7239000" cy="1384300"/>
          </a:xfrm>
          <a:prstGeom prst="rect">
            <a:avLst/>
          </a:prstGeom>
          <a:noFill/>
          <a:ln w="12700">
            <a:noFill/>
            <a:miter lim="800000"/>
            <a:headEnd type="none" w="sm" len="sm"/>
            <a:tailEnd type="none" w="sm" len="sm"/>
          </a:ln>
        </p:spPr>
        <p:txBody>
          <a:bodyPr>
            <a:prstTxWarp prst="textNoShape">
              <a:avLst/>
            </a:prstTxWarp>
            <a:spAutoFit/>
          </a:bodyPr>
          <a:lstStyle/>
          <a:p>
            <a:pPr algn="ctr">
              <a:spcBef>
                <a:spcPct val="50000"/>
              </a:spcBef>
            </a:pPr>
            <a:r>
              <a:rPr lang="en-US" sz="2800">
                <a:effectLst/>
                <a:latin typeface="Helvetica" pitchFamily="26" charset="0"/>
              </a:rPr>
              <a:t>Uses a similar principle as that described in the biuret reaction except that BCA is included and sensitivity is increased. </a:t>
            </a:r>
          </a:p>
        </p:txBody>
      </p:sp>
      <p:sp>
        <p:nvSpPr>
          <p:cNvPr id="40963" name="Text Box 5"/>
          <p:cNvSpPr txBox="1">
            <a:spLocks noChangeArrowheads="1"/>
          </p:cNvSpPr>
          <p:nvPr/>
        </p:nvSpPr>
        <p:spPr bwMode="auto">
          <a:xfrm>
            <a:off x="990600" y="3581400"/>
            <a:ext cx="7543800" cy="2246313"/>
          </a:xfrm>
          <a:prstGeom prst="rect">
            <a:avLst/>
          </a:prstGeom>
          <a:noFill/>
          <a:ln w="12700">
            <a:noFill/>
            <a:miter lim="800000"/>
            <a:headEnd type="none" w="sm" len="sm"/>
            <a:tailEnd type="none" w="sm" len="sm"/>
          </a:ln>
        </p:spPr>
        <p:txBody>
          <a:bodyPr>
            <a:prstTxWarp prst="textNoShape">
              <a:avLst/>
            </a:prstTxWarp>
            <a:spAutoFit/>
          </a:bodyPr>
          <a:lstStyle/>
          <a:p>
            <a:pPr>
              <a:spcBef>
                <a:spcPct val="50000"/>
              </a:spcBef>
            </a:pPr>
            <a:r>
              <a:rPr lang="en-US" sz="2800">
                <a:effectLst/>
                <a:latin typeface="Helvetica" pitchFamily="26" charset="0"/>
              </a:rPr>
              <a:t>This process is a two-step reaction.</a:t>
            </a:r>
          </a:p>
          <a:p>
            <a:pPr>
              <a:spcBef>
                <a:spcPct val="50000"/>
              </a:spcBef>
            </a:pPr>
            <a:r>
              <a:rPr lang="en-US" sz="2800">
                <a:effectLst/>
                <a:latin typeface="Helvetica" pitchFamily="26" charset="0"/>
              </a:rPr>
              <a:t>Protein + Cu</a:t>
            </a:r>
            <a:r>
              <a:rPr lang="en-US" sz="2800" baseline="30000">
                <a:effectLst/>
                <a:latin typeface="Helvetica" pitchFamily="26" charset="0"/>
              </a:rPr>
              <a:t>2+</a:t>
            </a:r>
            <a:r>
              <a:rPr lang="en-US" sz="2800">
                <a:effectLst/>
                <a:latin typeface="Helvetica" pitchFamily="26" charset="0"/>
              </a:rPr>
              <a:t>  + OH</a:t>
            </a:r>
            <a:r>
              <a:rPr lang="en-US" sz="2800" baseline="30000">
                <a:effectLst/>
                <a:latin typeface="Helvetica" pitchFamily="26" charset="0"/>
              </a:rPr>
              <a:t>-</a:t>
            </a:r>
            <a:r>
              <a:rPr lang="en-US" sz="2800">
                <a:effectLst/>
                <a:latin typeface="Helvetica" pitchFamily="26" charset="0"/>
              </a:rPr>
              <a:t>               Cu</a:t>
            </a:r>
            <a:r>
              <a:rPr lang="en-US" sz="2800" baseline="30000">
                <a:effectLst/>
                <a:latin typeface="Helvetica" pitchFamily="26" charset="0"/>
              </a:rPr>
              <a:t>1+</a:t>
            </a:r>
            <a:endParaRPr lang="en-US" sz="2800">
              <a:effectLst/>
              <a:latin typeface="Helvetica" pitchFamily="26" charset="0"/>
            </a:endParaRPr>
          </a:p>
          <a:p>
            <a:pPr>
              <a:spcBef>
                <a:spcPct val="50000"/>
              </a:spcBef>
            </a:pPr>
            <a:r>
              <a:rPr lang="en-US" sz="2800">
                <a:effectLst/>
                <a:latin typeface="Helvetica" pitchFamily="26" charset="0"/>
              </a:rPr>
              <a:t>Cu</a:t>
            </a:r>
            <a:r>
              <a:rPr lang="en-US" sz="2800" baseline="30000">
                <a:effectLst/>
                <a:latin typeface="Helvetica" pitchFamily="26" charset="0"/>
              </a:rPr>
              <a:t>1+</a:t>
            </a:r>
            <a:r>
              <a:rPr lang="en-US" sz="2800">
                <a:effectLst/>
                <a:latin typeface="Helvetica" pitchFamily="26" charset="0"/>
              </a:rPr>
              <a:t>  + 2 BCA         Cu</a:t>
            </a:r>
            <a:r>
              <a:rPr lang="en-US" sz="2800" baseline="30000">
                <a:effectLst/>
                <a:latin typeface="Helvetica" pitchFamily="26" charset="0"/>
              </a:rPr>
              <a:t>1+</a:t>
            </a:r>
            <a:r>
              <a:rPr lang="en-US" sz="2800">
                <a:effectLst/>
                <a:latin typeface="Helvetica" pitchFamily="26" charset="0"/>
              </a:rPr>
              <a:t>/BCA chromophore (562 nm). </a:t>
            </a:r>
          </a:p>
        </p:txBody>
      </p:sp>
      <p:sp>
        <p:nvSpPr>
          <p:cNvPr id="8" name="Rectangle 2"/>
          <p:cNvSpPr txBox="1">
            <a:spLocks noChangeArrowheads="1"/>
          </p:cNvSpPr>
          <p:nvPr/>
        </p:nvSpPr>
        <p:spPr bwMode="auto">
          <a:xfrm>
            <a:off x="468313" y="260350"/>
            <a:ext cx="8229600" cy="1143000"/>
          </a:xfrm>
          <a:prstGeom prst="rect">
            <a:avLst/>
          </a:prstGeom>
          <a:noFill/>
          <a:ln w="9525">
            <a:noFill/>
            <a:miter lim="800000"/>
            <a:headEnd/>
            <a:tailEnd/>
          </a:ln>
          <a:effectLst/>
        </p:spPr>
        <p:txBody>
          <a:bodyPr anchor="ctr">
            <a:prstTxWarp prst="textNoShape">
              <a:avLst/>
            </a:prstTxWarp>
          </a:bodyPr>
          <a:lstStyle/>
          <a:p>
            <a:pPr algn="ctr" eaLnBrk="1" hangingPunct="1">
              <a:defRPr/>
            </a:pPr>
            <a:r>
              <a:rPr lang="en-ZA" sz="4800" b="1" kern="0" dirty="0">
                <a:effectLst/>
                <a:latin typeface="Arial"/>
                <a:ea typeface="ＭＳ Ｐゴシック" pitchFamily="-112" charset="-128"/>
                <a:cs typeface="ＭＳ Ｐゴシック" pitchFamily="-112" charset="-128"/>
              </a:rPr>
              <a:t>Bicinchoninic Acid Method</a:t>
            </a:r>
            <a:endParaRPr lang="en-US" sz="4800" b="1" kern="0" dirty="0">
              <a:effectLst/>
              <a:latin typeface="Aria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8313" y="260350"/>
            <a:ext cx="8229600" cy="1143000"/>
          </a:xfrm>
          <a:prstGeom prst="rect">
            <a:avLst/>
          </a:prstGeom>
          <a:noFill/>
          <a:ln w="9525">
            <a:noFill/>
            <a:miter lim="800000"/>
            <a:headEnd/>
            <a:tailEnd/>
          </a:ln>
          <a:effectLst/>
        </p:spPr>
        <p:txBody>
          <a:bodyPr anchor="ctr">
            <a:prstTxWarp prst="textNoShape">
              <a:avLst/>
            </a:prstTxWarp>
          </a:bodyPr>
          <a:lstStyle/>
          <a:p>
            <a:pPr algn="ctr" eaLnBrk="1" hangingPunct="1">
              <a:defRPr/>
            </a:pPr>
            <a:r>
              <a:rPr lang="en-ZA" sz="4800" b="1" kern="0" dirty="0">
                <a:effectLst/>
                <a:latin typeface="Arial"/>
                <a:ea typeface="ＭＳ Ｐゴシック" pitchFamily="-112" charset="-128"/>
                <a:cs typeface="ＭＳ Ｐゴシック" pitchFamily="-112" charset="-128"/>
              </a:rPr>
              <a:t>Bicinchoninic Acid Method</a:t>
            </a:r>
            <a:endParaRPr lang="en-US" sz="4800" b="1" kern="0" dirty="0">
              <a:effectLst/>
              <a:latin typeface="Arial"/>
              <a:ea typeface="ＭＳ Ｐゴシック" pitchFamily="-112" charset="-128"/>
              <a:cs typeface="ＭＳ Ｐゴシック" pitchFamily="-112" charset="-128"/>
            </a:endParaRPr>
          </a:p>
        </p:txBody>
      </p:sp>
      <p:sp>
        <p:nvSpPr>
          <p:cNvPr id="41987" name="TextBox 3"/>
          <p:cNvSpPr txBox="1">
            <a:spLocks noChangeArrowheads="1"/>
          </p:cNvSpPr>
          <p:nvPr/>
        </p:nvSpPr>
        <p:spPr bwMode="auto">
          <a:xfrm>
            <a:off x="533400" y="1905000"/>
            <a:ext cx="8001000" cy="4370388"/>
          </a:xfrm>
          <a:prstGeom prst="rect">
            <a:avLst/>
          </a:prstGeom>
          <a:noFill/>
          <a:ln w="9525">
            <a:noFill/>
            <a:miter lim="800000"/>
            <a:headEnd/>
            <a:tailEnd/>
          </a:ln>
        </p:spPr>
        <p:txBody>
          <a:bodyPr>
            <a:prstTxWarp prst="textNoShape">
              <a:avLst/>
            </a:prstTxWarp>
            <a:spAutoFit/>
          </a:bodyPr>
          <a:lstStyle/>
          <a:p>
            <a:pPr>
              <a:spcBef>
                <a:spcPts val="1200"/>
              </a:spcBef>
            </a:pPr>
            <a:r>
              <a:rPr lang="en-US" sz="3200" b="1">
                <a:solidFill>
                  <a:srgbClr val="FF0000"/>
                </a:solidFill>
                <a:effectLst/>
                <a:latin typeface="Helvetica" pitchFamily="26" charset="0"/>
              </a:rPr>
              <a:t>Advantages:</a:t>
            </a:r>
          </a:p>
          <a:p>
            <a:pPr>
              <a:spcBef>
                <a:spcPts val="1200"/>
              </a:spcBef>
              <a:buFontTx/>
              <a:buChar char="-"/>
            </a:pPr>
            <a:r>
              <a:rPr lang="en-US" sz="2400" b="1">
                <a:effectLst/>
                <a:latin typeface="Helvetica" pitchFamily="26" charset="0"/>
              </a:rPr>
              <a:t>as sensitive as Lowry but simpler </a:t>
            </a:r>
          </a:p>
          <a:p>
            <a:pPr>
              <a:spcBef>
                <a:spcPts val="1200"/>
              </a:spcBef>
              <a:buFontTx/>
              <a:buChar char="-"/>
            </a:pPr>
            <a:r>
              <a:rPr lang="en-US" sz="2400" b="1">
                <a:effectLst/>
                <a:latin typeface="Helvetica" pitchFamily="26" charset="0"/>
              </a:rPr>
              <a:t>reagent more stable than Lowry</a:t>
            </a:r>
          </a:p>
          <a:p>
            <a:pPr>
              <a:spcBef>
                <a:spcPts val="1200"/>
              </a:spcBef>
            </a:pPr>
            <a:r>
              <a:rPr lang="en-US" sz="3200" b="1">
                <a:solidFill>
                  <a:srgbClr val="FF0000"/>
                </a:solidFill>
                <a:effectLst/>
                <a:latin typeface="Helvetica" pitchFamily="26" charset="0"/>
              </a:rPr>
              <a:t>Disadvantages:</a:t>
            </a:r>
          </a:p>
          <a:p>
            <a:pPr>
              <a:spcBef>
                <a:spcPts val="1200"/>
              </a:spcBef>
            </a:pPr>
            <a:r>
              <a:rPr lang="en-US" sz="2400" b="1">
                <a:effectLst/>
                <a:latin typeface="Helvetica" pitchFamily="26" charset="0"/>
              </a:rPr>
              <a:t>-color not stable with time…precise timing</a:t>
            </a:r>
          </a:p>
          <a:p>
            <a:pPr>
              <a:spcBef>
                <a:spcPts val="1200"/>
              </a:spcBef>
            </a:pPr>
            <a:r>
              <a:rPr lang="en-US" sz="2400" b="1">
                <a:effectLst/>
                <a:latin typeface="Helvetica" pitchFamily="26" charset="0"/>
              </a:rPr>
              <a:t>-reducing sugars interfere more than Lowry</a:t>
            </a:r>
          </a:p>
          <a:p>
            <a:pPr>
              <a:spcBef>
                <a:spcPts val="1200"/>
              </a:spcBef>
            </a:pPr>
            <a:r>
              <a:rPr lang="en-US" sz="2400" b="1">
                <a:effectLst/>
                <a:latin typeface="Helvetica" pitchFamily="26" charset="0"/>
              </a:rPr>
              <a:t>-color variations between proteins occur</a:t>
            </a:r>
          </a:p>
          <a:p>
            <a:pPr>
              <a:spcBef>
                <a:spcPts val="1200"/>
              </a:spcBef>
            </a:pPr>
            <a:r>
              <a:rPr lang="en-US" sz="2400" b="1">
                <a:effectLst/>
                <a:latin typeface="Helvetica" pitchFamily="26" charset="0"/>
              </a:rPr>
              <a:t>-absorbance vs concentration not absolutely linear</a:t>
            </a:r>
            <a:endParaRPr lang="en-US" sz="2400">
              <a:effectLst/>
              <a:latin typeface="Helvetica" pitchFamily="2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228600"/>
            <a:ext cx="8686800" cy="685800"/>
          </a:xfrm>
        </p:spPr>
        <p:txBody>
          <a:bodyPr/>
          <a:lstStyle/>
          <a:p>
            <a:pPr eaLnBrk="1" hangingPunct="1"/>
            <a:r>
              <a:rPr lang="en-US" smtClean="0">
                <a:effectLst/>
                <a:latin typeface="Arial" pitchFamily="26" charset="0"/>
                <a:ea typeface="ＭＳ Ｐゴシック" pitchFamily="26" charset="-128"/>
                <a:cs typeface="ＭＳ Ｐゴシック" pitchFamily="26" charset="-128"/>
              </a:rPr>
              <a:t>Bradford Method</a:t>
            </a:r>
          </a:p>
        </p:txBody>
      </p:sp>
      <p:sp>
        <p:nvSpPr>
          <p:cNvPr id="114691" name="Rectangle 3"/>
          <p:cNvSpPr>
            <a:spLocks noGrp="1" noChangeArrowheads="1"/>
          </p:cNvSpPr>
          <p:nvPr>
            <p:ph type="body" idx="1"/>
          </p:nvPr>
        </p:nvSpPr>
        <p:spPr>
          <a:xfrm>
            <a:off x="457200" y="1447800"/>
            <a:ext cx="8229600" cy="4495800"/>
          </a:xfrm>
        </p:spPr>
        <p:txBody>
          <a:bodyPr/>
          <a:lstStyle/>
          <a:p>
            <a:pPr algn="just" eaLnBrk="1" hangingPunct="1">
              <a:spcBef>
                <a:spcPts val="2976"/>
              </a:spcBef>
              <a:buFont typeface="Wingdings" pitchFamily="-112" charset="2"/>
              <a:buChar char="n"/>
              <a:defRPr/>
            </a:pPr>
            <a:r>
              <a:rPr lang="en-US" sz="2400" dirty="0">
                <a:solidFill>
                  <a:schemeClr val="tx1"/>
                </a:solidFill>
                <a:ea typeface="+mn-ea"/>
                <a:cs typeface="+mn-cs"/>
              </a:rPr>
              <a:t>A dye known as </a:t>
            </a:r>
            <a:r>
              <a:rPr lang="en-US" sz="2400" dirty="0" err="1">
                <a:solidFill>
                  <a:schemeClr val="tx1"/>
                </a:solidFill>
                <a:ea typeface="+mn-ea"/>
                <a:cs typeface="+mn-cs"/>
              </a:rPr>
              <a:t>Coomassie</a:t>
            </a:r>
            <a:r>
              <a:rPr lang="en-US" sz="2400" dirty="0">
                <a:solidFill>
                  <a:schemeClr val="tx1"/>
                </a:solidFill>
                <a:ea typeface="+mn-ea"/>
                <a:cs typeface="+mn-cs"/>
              </a:rPr>
              <a:t> Brilliant Blue was developed by the textile industry.  It was noticed to stain skin as well as the textiles.  </a:t>
            </a:r>
          </a:p>
          <a:p>
            <a:pPr algn="just" eaLnBrk="1" hangingPunct="1">
              <a:spcBef>
                <a:spcPts val="2976"/>
              </a:spcBef>
              <a:buFont typeface="Wingdings" pitchFamily="-112" charset="2"/>
              <a:buChar char="n"/>
              <a:defRPr/>
            </a:pPr>
            <a:r>
              <a:rPr lang="en-US" sz="2400" dirty="0">
                <a:solidFill>
                  <a:schemeClr val="tx1"/>
                </a:solidFill>
                <a:ea typeface="+mn-ea"/>
                <a:cs typeface="+mn-cs"/>
              </a:rPr>
              <a:t>This dye (which normally absorbs at 465nm) binds to proteins and to absorb strongly at 595nm.  </a:t>
            </a:r>
          </a:p>
          <a:p>
            <a:pPr algn="just" eaLnBrk="1" hangingPunct="1">
              <a:spcBef>
                <a:spcPts val="2976"/>
              </a:spcBef>
              <a:buFont typeface="Wingdings" pitchFamily="-112" charset="2"/>
              <a:buChar char="n"/>
              <a:defRPr/>
            </a:pPr>
            <a:r>
              <a:rPr lang="en-US" sz="2400" dirty="0">
                <a:solidFill>
                  <a:schemeClr val="tx1"/>
                </a:solidFill>
                <a:ea typeface="+mn-ea"/>
                <a:cs typeface="+mn-cs"/>
              </a:rPr>
              <a:t>The assay is sensitive, but somewhat non-linear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fade">
                                      <p:cBhvr>
                                        <p:cTn id="7" dur="1000"/>
                                        <p:tgtEl>
                                          <p:spTgt spid="114691">
                                            <p:txEl>
                                              <p:pRg st="0" end="0"/>
                                            </p:txEl>
                                          </p:spTgt>
                                        </p:tgtEl>
                                      </p:cBhvr>
                                    </p:animEffect>
                                    <p:anim calcmode="lin" valueType="num">
                                      <p:cBhvr>
                                        <p:cTn id="8" dur="10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46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14691">
                                            <p:txEl>
                                              <p:pRg st="1" end="1"/>
                                            </p:txEl>
                                          </p:spTgt>
                                        </p:tgtEl>
                                        <p:attrNameLst>
                                          <p:attrName>style.visibility</p:attrName>
                                        </p:attrNameLst>
                                      </p:cBhvr>
                                      <p:to>
                                        <p:strVal val="visible"/>
                                      </p:to>
                                    </p:set>
                                    <p:animEffect transition="in" filter="fade">
                                      <p:cBhvr>
                                        <p:cTn id="14" dur="1000"/>
                                        <p:tgtEl>
                                          <p:spTgt spid="114691">
                                            <p:txEl>
                                              <p:pRg st="1" end="1"/>
                                            </p:txEl>
                                          </p:spTgt>
                                        </p:tgtEl>
                                      </p:cBhvr>
                                    </p:animEffect>
                                    <p:anim calcmode="lin" valueType="num">
                                      <p:cBhvr>
                                        <p:cTn id="15" dur="10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114691">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11469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1000"/>
                                        <p:tgtEl>
                                          <p:spTgt spid="114691">
                                            <p:txEl>
                                              <p:pRg st="2" end="2"/>
                                            </p:txEl>
                                          </p:spTgt>
                                        </p:tgtEl>
                                      </p:cBhvr>
                                    </p:animEffect>
                                    <p:anim calcmode="lin" valueType="num">
                                      <p:cBhvr>
                                        <p:cTn id="23" dur="10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p:cTn id="24" dur="898" decel="100000" fill="hold"/>
                                        <p:tgtEl>
                                          <p:spTgt spid="114691">
                                            <p:txEl>
                                              <p:pRg st="2" end="2"/>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898"/>
                                          </p:stCondLst>
                                        </p:cTn>
                                        <p:tgtEl>
                                          <p:spTgt spid="114691">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TW" smtClean="0">
                <a:effectLst/>
                <a:latin typeface="Arial" pitchFamily="26" charset="0"/>
                <a:ea typeface="ＭＳ Ｐゴシック" pitchFamily="26" charset="-128"/>
                <a:cs typeface="ＭＳ Ｐゴシック" pitchFamily="26" charset="-128"/>
              </a:rPr>
              <a:t>The Bradford Assay</a:t>
            </a:r>
          </a:p>
        </p:txBody>
      </p:sp>
      <p:sp>
        <p:nvSpPr>
          <p:cNvPr id="44035" name="Rectangle 3"/>
          <p:cNvSpPr>
            <a:spLocks noGrp="1" noChangeArrowheads="1"/>
          </p:cNvSpPr>
          <p:nvPr>
            <p:ph type="body" idx="1"/>
          </p:nvPr>
        </p:nvSpPr>
        <p:spPr/>
        <p:txBody>
          <a:bodyPr/>
          <a:lstStyle/>
          <a:p>
            <a:pPr>
              <a:spcBef>
                <a:spcPts val="1775"/>
              </a:spcBef>
              <a:buFontTx/>
              <a:buBlip>
                <a:blip r:embed="rId3"/>
              </a:buBlip>
            </a:pPr>
            <a:r>
              <a:rPr lang="en-US" altLang="zh-TW" sz="2400">
                <a:latin typeface="Helvetica" pitchFamily="26" charset="0"/>
                <a:ea typeface="ＭＳ Ｐゴシック" pitchFamily="26" charset="-128"/>
                <a:cs typeface="ＭＳ Ｐゴシック" pitchFamily="26" charset="-128"/>
              </a:rPr>
              <a:t>Principle: (1</a:t>
            </a:r>
            <a:r>
              <a:rPr lang="en-US" altLang="zh-TW" sz="2400" smtClean="0">
                <a:latin typeface="Helvetica" pitchFamily="26" charset="0"/>
                <a:ea typeface="ＭＳ Ｐゴシック" pitchFamily="26" charset="-128"/>
                <a:cs typeface="ＭＳ Ｐゴシック" pitchFamily="26" charset="-128"/>
              </a:rPr>
              <a:t>) </a:t>
            </a:r>
            <a:r>
              <a:rPr lang="en-US" altLang="zh-TW" sz="2400" smtClean="0">
                <a:latin typeface="Helvetica" pitchFamily="26" charset="0"/>
                <a:ea typeface="ＭＳ Ｐゴシック" pitchFamily="26" charset="-128"/>
                <a:cs typeface="ＭＳ Ｐゴシック" pitchFamily="26" charset="-128"/>
                <a:sym typeface="Symbol" pitchFamily="26" charset="2"/>
              </a:rPr>
              <a:t></a:t>
            </a:r>
            <a:r>
              <a:rPr lang="en-US" altLang="zh-TW" sz="2400" baseline="-5000">
                <a:latin typeface="Helvetica" pitchFamily="26" charset="0"/>
                <a:ea typeface="ＭＳ Ｐゴシック" pitchFamily="26" charset="-128"/>
                <a:cs typeface="ＭＳ Ｐゴシック" pitchFamily="26" charset="-128"/>
              </a:rPr>
              <a:t>max</a:t>
            </a:r>
            <a:r>
              <a:rPr lang="en-US" altLang="zh-TW" sz="2400">
                <a:latin typeface="Helvetica" pitchFamily="26" charset="0"/>
                <a:ea typeface="ＭＳ Ｐゴシック" pitchFamily="26" charset="-128"/>
                <a:cs typeface="ＭＳ Ｐゴシック" pitchFamily="26" charset="-128"/>
              </a:rPr>
              <a:t> of Coomassie Brilliant Blue dye changes from 465 nm to 595nm upon binding to protein </a:t>
            </a:r>
            <a:r>
              <a:rPr lang="en-US" altLang="zh-TW" sz="2400" smtClean="0">
                <a:latin typeface="Helvetica" pitchFamily="26" charset="0"/>
                <a:ea typeface="ＭＳ Ｐゴシック" pitchFamily="26" charset="-128"/>
                <a:cs typeface="ＭＳ Ｐゴシック" pitchFamily="26" charset="-128"/>
              </a:rPr>
              <a:t>&amp; </a:t>
            </a:r>
            <a:r>
              <a:rPr lang="en-US" altLang="zh-TW" sz="2400">
                <a:latin typeface="Helvetica" pitchFamily="26" charset="0"/>
                <a:ea typeface="ＭＳ Ｐゴシック" pitchFamily="26" charset="-128"/>
                <a:cs typeface="ＭＳ Ｐゴシック" pitchFamily="26" charset="-128"/>
              </a:rPr>
              <a:t>(2) measure A</a:t>
            </a:r>
            <a:r>
              <a:rPr lang="en-US" altLang="zh-TW" sz="2400" baseline="-5000">
                <a:latin typeface="Helvetica" pitchFamily="26" charset="0"/>
                <a:ea typeface="ＭＳ Ｐゴシック" pitchFamily="26" charset="-128"/>
                <a:cs typeface="ＭＳ Ｐゴシック" pitchFamily="26" charset="-128"/>
              </a:rPr>
              <a:t>595</a:t>
            </a:r>
            <a:r>
              <a:rPr lang="en-US" altLang="zh-TW" sz="2400">
                <a:latin typeface="Helvetica" pitchFamily="26" charset="0"/>
                <a:ea typeface="ＭＳ Ｐゴシック" pitchFamily="26" charset="-128"/>
                <a:cs typeface="ＭＳ Ｐゴシック" pitchFamily="26" charset="-128"/>
              </a:rPr>
              <a:t> </a:t>
            </a:r>
            <a:endParaRPr lang="en-US" altLang="zh-TW" sz="2400" baseline="-5000">
              <a:latin typeface="Helvetica" pitchFamily="26" charset="0"/>
              <a:ea typeface="ＭＳ Ｐゴシック" pitchFamily="26" charset="-128"/>
              <a:cs typeface="ＭＳ Ｐゴシック" pitchFamily="26" charset="-128"/>
            </a:endParaRPr>
          </a:p>
          <a:p>
            <a:pPr>
              <a:spcBef>
                <a:spcPts val="1775"/>
              </a:spcBef>
              <a:buFontTx/>
              <a:buBlip>
                <a:blip r:embed="rId3"/>
              </a:buBlip>
            </a:pPr>
            <a:r>
              <a:rPr lang="en-US" altLang="zh-TW" sz="2400">
                <a:latin typeface="Helvetica" pitchFamily="26" charset="0"/>
                <a:ea typeface="ＭＳ Ｐゴシック" pitchFamily="26" charset="-128"/>
                <a:cs typeface="ＭＳ Ｐゴシック" pitchFamily="26" charset="-128"/>
              </a:rPr>
              <a:t>Sensitivity: High (~5</a:t>
            </a:r>
            <a:r>
              <a:rPr lang="en-US" altLang="zh-TW" sz="2400">
                <a:latin typeface="Helvetica" pitchFamily="26" charset="0"/>
                <a:ea typeface="ＭＳ Ｐゴシック" pitchFamily="26" charset="-128"/>
                <a:cs typeface="ＭＳ Ｐゴシック" pitchFamily="26" charset="-128"/>
                <a:sym typeface="Symbol" pitchFamily="26" charset="2"/>
              </a:rPr>
              <a:t></a:t>
            </a:r>
            <a:r>
              <a:rPr lang="en-US" altLang="zh-TW" sz="2400">
                <a:latin typeface="Helvetica" pitchFamily="26" charset="0"/>
                <a:ea typeface="ＭＳ Ｐゴシック" pitchFamily="26" charset="-128"/>
                <a:cs typeface="ＭＳ Ｐゴシック" pitchFamily="26" charset="-128"/>
              </a:rPr>
              <a:t>g)</a:t>
            </a:r>
          </a:p>
          <a:p>
            <a:pPr>
              <a:spcBef>
                <a:spcPts val="1775"/>
              </a:spcBef>
              <a:buFontTx/>
              <a:buBlip>
                <a:blip r:embed="rId3"/>
              </a:buBlip>
            </a:pPr>
            <a:r>
              <a:rPr lang="en-US" altLang="zh-TW" sz="2400">
                <a:latin typeface="Helvetica" pitchFamily="26" charset="0"/>
                <a:ea typeface="ＭＳ Ｐゴシック" pitchFamily="26" charset="-128"/>
                <a:cs typeface="ＭＳ Ｐゴシック" pitchFamily="26" charset="-128"/>
              </a:rPr>
              <a:t>Interferences: detergents, Triton X-100, &amp; SDS</a:t>
            </a:r>
          </a:p>
          <a:p>
            <a:pPr>
              <a:spcBef>
                <a:spcPts val="1775"/>
              </a:spcBef>
              <a:buFontTx/>
              <a:buBlip>
                <a:blip r:embed="rId3"/>
              </a:buBlip>
            </a:pPr>
            <a:r>
              <a:rPr lang="en-US" altLang="zh-TW" sz="2400">
                <a:latin typeface="Helvetica" pitchFamily="26" charset="0"/>
                <a:ea typeface="ＭＳ Ｐゴシック" pitchFamily="26" charset="-128"/>
                <a:cs typeface="ＭＳ Ｐゴシック" pitchFamily="26" charset="-128"/>
              </a:rPr>
              <a:t>Time: rapid, ~15 min</a:t>
            </a:r>
          </a:p>
          <a:p>
            <a:pPr>
              <a:spcBef>
                <a:spcPts val="1775"/>
              </a:spcBef>
            </a:pPr>
            <a:endParaRPr lang="en-US" altLang="zh-TW" sz="2400">
              <a:latin typeface="Helvetica" pitchFamily="26" charset="0"/>
              <a:ea typeface="ＭＳ Ｐゴシック" pitchFamily="26" charset="-128"/>
              <a:cs typeface="ＭＳ Ｐゴシック" pitchFamily="26"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381000" y="990600"/>
            <a:ext cx="8458200" cy="762000"/>
          </a:xfrm>
        </p:spPr>
        <p:txBody>
          <a:bodyPr/>
          <a:lstStyle/>
          <a:p>
            <a:pPr>
              <a:defRPr/>
            </a:pPr>
            <a:r>
              <a:rPr lang="cs-CZ" dirty="0" smtClean="0">
                <a:effectLst/>
              </a:rPr>
              <a:t>Bradford Method</a:t>
            </a:r>
            <a:br>
              <a:rPr lang="cs-CZ" dirty="0" smtClean="0">
                <a:effectLst/>
              </a:rPr>
            </a:br>
            <a:r>
              <a:rPr lang="cs-CZ" dirty="0" smtClean="0"/>
              <a:t/>
            </a:r>
            <a:br>
              <a:rPr lang="cs-CZ" dirty="0" smtClean="0"/>
            </a:br>
            <a:endParaRPr lang="cs-CZ" dirty="0">
              <a:effectLst/>
            </a:endParaRPr>
          </a:p>
        </p:txBody>
      </p:sp>
      <p:sp>
        <p:nvSpPr>
          <p:cNvPr id="3" name="TextBox 2"/>
          <p:cNvSpPr txBox="1"/>
          <p:nvPr/>
        </p:nvSpPr>
        <p:spPr>
          <a:xfrm>
            <a:off x="762000" y="1371600"/>
            <a:ext cx="7924800" cy="5416550"/>
          </a:xfrm>
          <a:prstGeom prst="rect">
            <a:avLst/>
          </a:prstGeom>
          <a:noFill/>
        </p:spPr>
        <p:txBody>
          <a:bodyPr>
            <a:spAutoFit/>
          </a:bodyPr>
          <a:lstStyle/>
          <a:p>
            <a:pPr algn="just">
              <a:spcBef>
                <a:spcPts val="1200"/>
              </a:spcBef>
              <a:defRPr/>
            </a:pPr>
            <a:r>
              <a:rPr lang="cs-CZ" sz="2800" smtClean="0">
                <a:effectLst/>
                <a:latin typeface="Arial"/>
              </a:rPr>
              <a:t>B</a:t>
            </a:r>
            <a:r>
              <a:rPr lang="cs-CZ" sz="2800" smtClean="0">
                <a:effectLst/>
                <a:latin typeface="Arial"/>
              </a:rPr>
              <a:t>ased </a:t>
            </a:r>
            <a:r>
              <a:rPr lang="cs-CZ" sz="2800" dirty="0">
                <a:effectLst/>
                <a:latin typeface="Arial"/>
              </a:rPr>
              <a:t>on the binding of Coomassie Brilliant Blue G-250 dye to the proteins and particularly basic and aromatic amino acids residues (hydrophilic arginine (Arg) and the hydrophobic phenylalanine (Phe), tryptophan (Try), and proline (Pro) (aromatic amino acid residues). As the Coomassie preferentially binds to select amino acids and changes from a cationic (+) state to an anionic (-) one.</a:t>
            </a:r>
          </a:p>
          <a:p>
            <a:pPr algn="just">
              <a:spcBef>
                <a:spcPts val="1200"/>
              </a:spcBef>
              <a:defRPr/>
            </a:pPr>
            <a:r>
              <a:rPr lang="en-US" sz="2800" dirty="0">
                <a:effectLst/>
                <a:latin typeface="Arial"/>
              </a:rPr>
              <a:t>About 1.5 to 3 molecules of dye bind per positive charge on the protein. </a:t>
            </a:r>
            <a:r>
              <a:rPr lang="cs-CZ" sz="2800" dirty="0">
                <a:effectLst/>
                <a:latin typeface="Arial"/>
              </a:rPr>
              <a:t/>
            </a:r>
            <a:br>
              <a:rPr lang="cs-CZ" sz="2800" dirty="0">
                <a:effectLst/>
                <a:latin typeface="Arial"/>
              </a:rPr>
            </a:br>
            <a:endParaRPr lang="en-US" sz="2800" dirty="0">
              <a:latin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685800"/>
            <a:ext cx="7583488" cy="574675"/>
          </a:xfrm>
        </p:spPr>
        <p:txBody>
          <a:bodyPr/>
          <a:lstStyle/>
          <a:p>
            <a:r>
              <a:rPr lang="en-US" smtClean="0">
                <a:effectLst/>
                <a:latin typeface="Arial" pitchFamily="26" charset="0"/>
                <a:ea typeface="ＭＳ Ｐゴシック" pitchFamily="26" charset="-128"/>
                <a:cs typeface="ＭＳ Ｐゴシック" pitchFamily="26" charset="-128"/>
              </a:rPr>
              <a:t>Absorbance</a:t>
            </a:r>
            <a:endParaRPr lang="en-US" sz="2200" smtClean="0">
              <a:effectLst/>
              <a:latin typeface="Arial" pitchFamily="26" charset="0"/>
              <a:ea typeface="ＭＳ Ｐゴシック" pitchFamily="26" charset="-128"/>
              <a:cs typeface="ＭＳ Ｐゴシック" pitchFamily="26" charset="-128"/>
            </a:endParaRPr>
          </a:p>
        </p:txBody>
      </p:sp>
      <p:sp>
        <p:nvSpPr>
          <p:cNvPr id="352265" name="Rectangle 9"/>
          <p:cNvSpPr>
            <a:spLocks noChangeArrowheads="1"/>
          </p:cNvSpPr>
          <p:nvPr/>
        </p:nvSpPr>
        <p:spPr bwMode="auto">
          <a:xfrm>
            <a:off x="5699125" y="2147888"/>
            <a:ext cx="184150" cy="457200"/>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lIns="92075" tIns="46038" rIns="92075" bIns="46038">
            <a:prstTxWarp prst="textNoShape">
              <a:avLst/>
            </a:prstTxWarp>
            <a:spAutoFit/>
          </a:bodyPr>
          <a:lstStyle/>
          <a:p>
            <a:pPr defTabSz="762000" eaLnBrk="1" hangingPunct="1">
              <a:defRPr/>
            </a:pPr>
            <a:endParaRPr lang="de-AT">
              <a:latin typeface="Times New Roman" pitchFamily="27" charset="0"/>
            </a:endParaRPr>
          </a:p>
        </p:txBody>
      </p:sp>
      <p:grpSp>
        <p:nvGrpSpPr>
          <p:cNvPr id="18436" name="Group 69"/>
          <p:cNvGrpSpPr>
            <a:grpSpLocks/>
          </p:cNvGrpSpPr>
          <p:nvPr/>
        </p:nvGrpSpPr>
        <p:grpSpPr bwMode="auto">
          <a:xfrm>
            <a:off x="1447800" y="2057400"/>
            <a:ext cx="6934200" cy="1738313"/>
            <a:chOff x="912" y="1440"/>
            <a:chExt cx="4368" cy="1095"/>
          </a:xfrm>
        </p:grpSpPr>
        <p:grpSp>
          <p:nvGrpSpPr>
            <p:cNvPr id="18439" name="Group 52"/>
            <p:cNvGrpSpPr>
              <a:grpSpLocks/>
            </p:cNvGrpSpPr>
            <p:nvPr/>
          </p:nvGrpSpPr>
          <p:grpSpPr bwMode="auto">
            <a:xfrm>
              <a:off x="2544" y="1440"/>
              <a:ext cx="480" cy="624"/>
              <a:chOff x="768" y="2544"/>
              <a:chExt cx="480" cy="624"/>
            </a:xfrm>
          </p:grpSpPr>
          <p:sp>
            <p:nvSpPr>
              <p:cNvPr id="352304" name="Line 48"/>
              <p:cNvSpPr>
                <a:spLocks noChangeShapeType="1"/>
              </p:cNvSpPr>
              <p:nvPr/>
            </p:nvSpPr>
            <p:spPr bwMode="auto">
              <a:xfrm>
                <a:off x="768" y="2544"/>
                <a:ext cx="0" cy="624"/>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ahoma" pitchFamily="27" charset="0"/>
                </a:endParaRPr>
              </a:p>
            </p:txBody>
          </p:sp>
          <p:sp>
            <p:nvSpPr>
              <p:cNvPr id="352305" name="Line 49"/>
              <p:cNvSpPr>
                <a:spLocks noChangeShapeType="1"/>
              </p:cNvSpPr>
              <p:nvPr/>
            </p:nvSpPr>
            <p:spPr bwMode="auto">
              <a:xfrm>
                <a:off x="768" y="3168"/>
                <a:ext cx="480" cy="0"/>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ahoma" pitchFamily="27" charset="0"/>
                </a:endParaRPr>
              </a:p>
            </p:txBody>
          </p:sp>
          <p:sp>
            <p:nvSpPr>
              <p:cNvPr id="352306" name="Line 50"/>
              <p:cNvSpPr>
                <a:spLocks noChangeShapeType="1"/>
              </p:cNvSpPr>
              <p:nvPr/>
            </p:nvSpPr>
            <p:spPr bwMode="auto">
              <a:xfrm>
                <a:off x="1248" y="2544"/>
                <a:ext cx="0" cy="624"/>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ahoma" pitchFamily="27" charset="0"/>
                </a:endParaRPr>
              </a:p>
            </p:txBody>
          </p:sp>
          <p:sp>
            <p:nvSpPr>
              <p:cNvPr id="352307" name="Rectangle 51"/>
              <p:cNvSpPr>
                <a:spLocks noChangeArrowheads="1"/>
              </p:cNvSpPr>
              <p:nvPr/>
            </p:nvSpPr>
            <p:spPr bwMode="auto">
              <a:xfrm>
                <a:off x="768" y="2688"/>
                <a:ext cx="480" cy="480"/>
              </a:xfrm>
              <a:prstGeom prst="rect">
                <a:avLst/>
              </a:prstGeom>
              <a:solidFill>
                <a:srgbClr val="FFCC00"/>
              </a:solidFill>
              <a:ln w="9525">
                <a:solidFill>
                  <a:schemeClr val="tx1"/>
                </a:solidFill>
                <a:miter lim="800000"/>
                <a:headEnd/>
                <a:tailEnd/>
              </a:ln>
              <a:effectLst/>
            </p:spPr>
            <p:txBody>
              <a:bodyPr wrap="none" anchor="ctr">
                <a:prstTxWarp prst="textNoShape">
                  <a:avLst/>
                </a:prstTxWarp>
              </a:bodyPr>
              <a:lstStyle/>
              <a:p>
                <a:pPr>
                  <a:defRPr/>
                </a:pPr>
                <a:endParaRPr lang="en-US">
                  <a:latin typeface="Tahoma" pitchFamily="27" charset="0"/>
                </a:endParaRPr>
              </a:p>
            </p:txBody>
          </p:sp>
        </p:grpSp>
        <p:sp>
          <p:nvSpPr>
            <p:cNvPr id="352309" name="Line 53"/>
            <p:cNvSpPr>
              <a:spLocks noChangeShapeType="1"/>
            </p:cNvSpPr>
            <p:nvPr/>
          </p:nvSpPr>
          <p:spPr bwMode="auto">
            <a:xfrm>
              <a:off x="1680" y="1872"/>
              <a:ext cx="576" cy="0"/>
            </a:xfrm>
            <a:prstGeom prst="line">
              <a:avLst/>
            </a:prstGeom>
            <a:noFill/>
            <a:ln w="9525">
              <a:solidFill>
                <a:schemeClr val="tx1"/>
              </a:solidFill>
              <a:round/>
              <a:headEnd/>
              <a:tailEnd type="triangle" w="med" len="med"/>
            </a:ln>
            <a:effectLst/>
          </p:spPr>
          <p:txBody>
            <a:bodyPr>
              <a:prstTxWarp prst="textNoShape">
                <a:avLst/>
              </a:prstTxWarp>
            </a:bodyPr>
            <a:lstStyle/>
            <a:p>
              <a:pPr>
                <a:defRPr/>
              </a:pPr>
              <a:endParaRPr lang="en-US">
                <a:latin typeface="Tahoma" pitchFamily="27" charset="0"/>
              </a:endParaRPr>
            </a:p>
          </p:txBody>
        </p:sp>
        <p:sp>
          <p:nvSpPr>
            <p:cNvPr id="352310" name="Text Box 54"/>
            <p:cNvSpPr txBox="1">
              <a:spLocks noChangeArrowheads="1"/>
            </p:cNvSpPr>
            <p:nvPr/>
          </p:nvSpPr>
          <p:spPr bwMode="auto">
            <a:xfrm>
              <a:off x="1824" y="1536"/>
              <a:ext cx="336" cy="288"/>
            </a:xfrm>
            <a:prstGeom prst="rect">
              <a:avLst/>
            </a:prstGeom>
            <a:noFill/>
            <a:ln w="9525">
              <a:noFill/>
              <a:miter lim="800000"/>
              <a:headEnd/>
              <a:tailEnd/>
            </a:ln>
            <a:effectLst/>
          </p:spPr>
          <p:txBody>
            <a:bodyPr>
              <a:prstTxWarp prst="textNoShape">
                <a:avLst/>
              </a:prstTxWarp>
              <a:spAutoFit/>
            </a:bodyPr>
            <a:lstStyle/>
            <a:p>
              <a:pPr>
                <a:defRPr/>
              </a:pPr>
              <a:r>
                <a:rPr lang="en-US">
                  <a:latin typeface="Arial" pitchFamily="27" charset="0"/>
                </a:rPr>
                <a:t>I</a:t>
              </a:r>
              <a:r>
                <a:rPr lang="en-US" baseline="-25000">
                  <a:latin typeface="Arial" pitchFamily="27" charset="0"/>
                </a:rPr>
                <a:t>0</a:t>
              </a:r>
            </a:p>
          </p:txBody>
        </p:sp>
        <p:sp>
          <p:nvSpPr>
            <p:cNvPr id="352311" name="Line 55"/>
            <p:cNvSpPr>
              <a:spLocks noChangeShapeType="1"/>
            </p:cNvSpPr>
            <p:nvPr/>
          </p:nvSpPr>
          <p:spPr bwMode="auto">
            <a:xfrm>
              <a:off x="3264" y="1872"/>
              <a:ext cx="576" cy="0"/>
            </a:xfrm>
            <a:prstGeom prst="line">
              <a:avLst/>
            </a:prstGeom>
            <a:noFill/>
            <a:ln w="9525">
              <a:solidFill>
                <a:schemeClr val="tx1"/>
              </a:solidFill>
              <a:round/>
              <a:headEnd/>
              <a:tailEnd type="triangle" w="med" len="med"/>
            </a:ln>
            <a:effectLst/>
          </p:spPr>
          <p:txBody>
            <a:bodyPr>
              <a:prstTxWarp prst="textNoShape">
                <a:avLst/>
              </a:prstTxWarp>
            </a:bodyPr>
            <a:lstStyle/>
            <a:p>
              <a:pPr>
                <a:defRPr/>
              </a:pPr>
              <a:endParaRPr lang="en-US">
                <a:latin typeface="Tahoma" pitchFamily="27" charset="0"/>
              </a:endParaRPr>
            </a:p>
          </p:txBody>
        </p:sp>
        <p:sp>
          <p:nvSpPr>
            <p:cNvPr id="352312" name="Text Box 56"/>
            <p:cNvSpPr txBox="1">
              <a:spLocks noChangeArrowheads="1"/>
            </p:cNvSpPr>
            <p:nvPr/>
          </p:nvSpPr>
          <p:spPr bwMode="auto">
            <a:xfrm>
              <a:off x="3360" y="1584"/>
              <a:ext cx="336" cy="288"/>
            </a:xfrm>
            <a:prstGeom prst="rect">
              <a:avLst/>
            </a:prstGeom>
            <a:noFill/>
            <a:ln w="9525">
              <a:noFill/>
              <a:miter lim="800000"/>
              <a:headEnd/>
              <a:tailEnd/>
            </a:ln>
            <a:effectLst/>
          </p:spPr>
          <p:txBody>
            <a:bodyPr>
              <a:prstTxWarp prst="textNoShape">
                <a:avLst/>
              </a:prstTxWarp>
              <a:spAutoFit/>
            </a:bodyPr>
            <a:lstStyle/>
            <a:p>
              <a:pPr>
                <a:defRPr/>
              </a:pPr>
              <a:r>
                <a:rPr lang="en-US">
                  <a:latin typeface="Arial" pitchFamily="27" charset="0"/>
                </a:rPr>
                <a:t>I</a:t>
              </a:r>
              <a:endParaRPr lang="en-US" baseline="-25000">
                <a:latin typeface="Arial" pitchFamily="27" charset="0"/>
              </a:endParaRPr>
            </a:p>
          </p:txBody>
        </p:sp>
        <p:sp>
          <p:nvSpPr>
            <p:cNvPr id="352313" name="Text Box 57"/>
            <p:cNvSpPr txBox="1">
              <a:spLocks noChangeArrowheads="1"/>
            </p:cNvSpPr>
            <p:nvPr/>
          </p:nvSpPr>
          <p:spPr bwMode="auto">
            <a:xfrm>
              <a:off x="912" y="2304"/>
              <a:ext cx="4368" cy="231"/>
            </a:xfrm>
            <a:prstGeom prst="rect">
              <a:avLst/>
            </a:prstGeom>
            <a:noFill/>
            <a:ln w="9525">
              <a:noFill/>
              <a:miter lim="800000"/>
              <a:headEnd/>
              <a:tailEnd/>
            </a:ln>
            <a:effectLst/>
          </p:spPr>
          <p:txBody>
            <a:bodyPr>
              <a:prstTxWarp prst="textNoShape">
                <a:avLst/>
              </a:prstTxWarp>
              <a:spAutoFit/>
            </a:bodyPr>
            <a:lstStyle/>
            <a:p>
              <a:pPr>
                <a:defRPr/>
              </a:pPr>
              <a:r>
                <a:rPr lang="en-US">
                  <a:latin typeface="Arial" pitchFamily="27" charset="0"/>
                </a:rPr>
                <a:t>I</a:t>
              </a:r>
              <a:r>
                <a:rPr lang="en-US" baseline="-25000">
                  <a:latin typeface="Arial" pitchFamily="27" charset="0"/>
                </a:rPr>
                <a:t>0</a:t>
              </a:r>
              <a:r>
                <a:rPr lang="en-US">
                  <a:latin typeface="Arial" pitchFamily="27" charset="0"/>
                </a:rPr>
                <a:t> = incident light				I = transmitted light</a:t>
              </a:r>
            </a:p>
          </p:txBody>
        </p:sp>
        <p:sp>
          <p:nvSpPr>
            <p:cNvPr id="352316" name="Rectangle 60"/>
            <p:cNvSpPr>
              <a:spLocks noChangeArrowheads="1"/>
            </p:cNvSpPr>
            <p:nvPr/>
          </p:nvSpPr>
          <p:spPr bwMode="auto">
            <a:xfrm>
              <a:off x="3590" y="1641"/>
              <a:ext cx="116" cy="288"/>
            </a:xfrm>
            <a:prstGeom prst="rect">
              <a:avLst/>
            </a:prstGeom>
            <a:noFill/>
            <a:ln w="9525">
              <a:noFill/>
              <a:miter lim="800000"/>
              <a:headEnd/>
              <a:tailEnd/>
            </a:ln>
            <a:effectLst>
              <a:outerShdw blurRad="63500" dist="38099" dir="2700000" algn="ctr" rotWithShape="0">
                <a:schemeClr val="bg2">
                  <a:alpha val="74998"/>
                </a:schemeClr>
              </a:outerShdw>
            </a:effectLst>
          </p:spPr>
          <p:txBody>
            <a:bodyPr wrap="none" lIns="92075" tIns="46038" rIns="92075" bIns="46038">
              <a:prstTxWarp prst="textNoShape">
                <a:avLst/>
              </a:prstTxWarp>
              <a:spAutoFit/>
            </a:bodyPr>
            <a:lstStyle/>
            <a:p>
              <a:pPr defTabSz="762000" eaLnBrk="1" hangingPunct="1">
                <a:defRPr/>
              </a:pPr>
              <a:endParaRPr lang="de-AT">
                <a:latin typeface="Times New Roman" pitchFamily="27" charset="0"/>
              </a:endParaRPr>
            </a:p>
          </p:txBody>
        </p:sp>
      </p:grpSp>
      <p:sp>
        <p:nvSpPr>
          <p:cNvPr id="352317" name="Text Box 61"/>
          <p:cNvSpPr txBox="1">
            <a:spLocks noChangeArrowheads="1"/>
          </p:cNvSpPr>
          <p:nvPr/>
        </p:nvSpPr>
        <p:spPr bwMode="auto">
          <a:xfrm>
            <a:off x="228600" y="4114800"/>
            <a:ext cx="8763000" cy="400050"/>
          </a:xfrm>
          <a:prstGeom prst="rect">
            <a:avLst/>
          </a:prstGeom>
          <a:noFill/>
          <a:ln w="12700">
            <a:noFill/>
            <a:miter lim="800000"/>
            <a:headEnd type="none" w="sm" len="sm"/>
            <a:tailEnd type="none" w="sm" len="sm"/>
          </a:ln>
          <a:effectLst/>
        </p:spPr>
        <p:txBody>
          <a:bodyPr>
            <a:prstTxWarp prst="textNoShape">
              <a:avLst/>
            </a:prstTxWarp>
            <a:spAutoFit/>
          </a:bodyPr>
          <a:lstStyle/>
          <a:p>
            <a:pPr indent="292100" defTabSz="762000">
              <a:buClr>
                <a:srgbClr val="FF0033"/>
              </a:buClr>
              <a:buSzPct val="80000"/>
              <a:buFont typeface="Wingdings" pitchFamily="-112" charset="2"/>
              <a:buNone/>
              <a:defRPr/>
            </a:pPr>
            <a:r>
              <a:rPr lang="en-US" sz="2000">
                <a:effectLst>
                  <a:outerShdw blurRad="38100" dist="38100" dir="2700000" algn="tl">
                    <a:srgbClr val="DDDDDD"/>
                  </a:outerShdw>
                </a:effectLst>
                <a:latin typeface="Arial" pitchFamily="-112" charset="0"/>
              </a:rPr>
              <a:t>Transmission (T) </a:t>
            </a:r>
            <a:r>
              <a:rPr lang="en-US">
                <a:effectLst>
                  <a:outerShdw blurRad="38100" dist="38100" dir="2700000" algn="tl">
                    <a:srgbClr val="DDDDDD"/>
                  </a:outerShdw>
                </a:effectLst>
                <a:latin typeface="Arial" pitchFamily="-112" charset="0"/>
              </a:rPr>
              <a:t>is the part of light which is not absorbed by the solution</a:t>
            </a:r>
          </a:p>
        </p:txBody>
      </p:sp>
      <p:pic>
        <p:nvPicPr>
          <p:cNvPr id="18438" name="Picture 24"/>
          <p:cNvPicPr>
            <a:picLocks noChangeAspect="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3124200" y="4953000"/>
            <a:ext cx="29845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a:xfrm>
            <a:off x="609600" y="457200"/>
            <a:ext cx="7954963" cy="4724400"/>
          </a:xfrm>
        </p:spPr>
        <p:txBody>
          <a:bodyPr/>
          <a:lstStyle/>
          <a:p>
            <a:pPr algn="just">
              <a:spcBef>
                <a:spcPts val="3000"/>
              </a:spcBef>
            </a:pPr>
            <a:r>
              <a:rPr lang="cs-CZ" sz="2400" smtClean="0">
                <a:effectLst/>
                <a:latin typeface="Arial" pitchFamily="26" charset="0"/>
                <a:ea typeface="ＭＳ Ｐゴシック" pitchFamily="26" charset="-128"/>
                <a:cs typeface="ＭＳ Ｐゴシック" pitchFamily="26" charset="-128"/>
              </a:rPr>
              <a:t>-Coomassie Brilliant Blue G-250 dye exists in three forms: cationic (red), neutral (green) and anionic (blue)</a:t>
            </a:r>
            <a:br>
              <a:rPr lang="cs-CZ" sz="2400" smtClean="0">
                <a:effectLst/>
                <a:latin typeface="Arial" pitchFamily="26" charset="0"/>
                <a:ea typeface="ＭＳ Ｐゴシック" pitchFamily="26" charset="-128"/>
                <a:cs typeface="ＭＳ Ｐゴシック" pitchFamily="26" charset="-128"/>
              </a:rPr>
            </a:br>
            <a:r>
              <a:rPr lang="cs-CZ" sz="2400" smtClean="0">
                <a:effectLst/>
                <a:latin typeface="Arial" pitchFamily="26" charset="0"/>
                <a:ea typeface="ＭＳ Ｐゴシック" pitchFamily="26" charset="-128"/>
                <a:cs typeface="ＭＳ Ｐゴシック" pitchFamily="26" charset="-128"/>
              </a:rPr>
              <a:t>-under acidic conditions, the dye is predominantly in the protonated cationic form (red)</a:t>
            </a:r>
            <a:br>
              <a:rPr lang="cs-CZ" sz="2400" smtClean="0">
                <a:effectLst/>
                <a:latin typeface="Arial" pitchFamily="26" charset="0"/>
                <a:ea typeface="ＭＳ Ｐゴシック" pitchFamily="26" charset="-128"/>
                <a:cs typeface="ＭＳ Ｐゴシック" pitchFamily="26" charset="-128"/>
              </a:rPr>
            </a:br>
            <a:r>
              <a:rPr lang="cs-CZ" sz="2400" smtClean="0">
                <a:effectLst/>
                <a:latin typeface="Arial" pitchFamily="26" charset="0"/>
                <a:ea typeface="ＭＳ Ｐゴシック" pitchFamily="26" charset="-128"/>
                <a:cs typeface="ＭＳ Ｐゴシック" pitchFamily="26" charset="-128"/>
              </a:rPr>
              <a:t>-when the dye binds to proteins, it is converted to a stable form (blue)</a:t>
            </a:r>
            <a:br>
              <a:rPr lang="cs-CZ" sz="2400" smtClean="0">
                <a:effectLst/>
                <a:latin typeface="Arial" pitchFamily="26" charset="0"/>
                <a:ea typeface="ＭＳ Ｐゴシック" pitchFamily="26" charset="-128"/>
                <a:cs typeface="ＭＳ Ｐゴシック" pitchFamily="26" charset="-128"/>
              </a:rPr>
            </a:br>
            <a:r>
              <a:rPr lang="cs-CZ" sz="2400" smtClean="0">
                <a:effectLst/>
                <a:latin typeface="Arial" pitchFamily="26" charset="0"/>
                <a:ea typeface="ＭＳ Ｐゴシック" pitchFamily="26" charset="-128"/>
                <a:cs typeface="ＭＳ Ｐゴシック" pitchFamily="26" charset="-128"/>
              </a:rPr>
              <a:t>-it is this blue form that is detected at 595 nm to quantify the concentration of proteins</a:t>
            </a:r>
          </a:p>
        </p:txBody>
      </p:sp>
      <p:pic>
        <p:nvPicPr>
          <p:cNvPr id="47107" name="Picture 5" descr="protein%20colorsmarked"/>
          <p:cNvPicPr>
            <a:picLocks noGrp="1" noChangeAspect="1" noChangeArrowheads="1"/>
          </p:cNvPicPr>
          <p:nvPr>
            <p:ph idx="1"/>
          </p:nvPr>
        </p:nvPicPr>
        <p:blipFill>
          <a:blip r:embed="rId2"/>
          <a:srcRect/>
          <a:stretch>
            <a:fillRect/>
          </a:stretch>
        </p:blipFill>
        <p:spPr>
          <a:xfrm>
            <a:off x="2209800" y="4800600"/>
            <a:ext cx="5080000" cy="154940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en-US" sz="3200" dirty="0">
                <a:latin typeface="Times New Roman" pitchFamily="-112" charset="0"/>
                <a:ea typeface="+mj-ea"/>
                <a:cs typeface="+mj-cs"/>
              </a:rPr>
              <a:t>Making a standard curve </a:t>
            </a:r>
            <a:br>
              <a:rPr lang="en-US" sz="3200" dirty="0">
                <a:latin typeface="Times New Roman" pitchFamily="-112" charset="0"/>
                <a:ea typeface="+mj-ea"/>
                <a:cs typeface="+mj-cs"/>
              </a:rPr>
            </a:br>
            <a:r>
              <a:rPr lang="en-US" sz="3200" dirty="0">
                <a:latin typeface="Times New Roman" pitchFamily="-112" charset="0"/>
                <a:ea typeface="+mj-ea"/>
                <a:cs typeface="+mj-cs"/>
              </a:rPr>
              <a:t>with BSA (bovine serum albumin)</a:t>
            </a:r>
            <a:r>
              <a:rPr lang="en-US" dirty="0">
                <a:ea typeface="+mj-ea"/>
                <a:cs typeface="+mj-cs"/>
              </a:rPr>
              <a:t> </a:t>
            </a:r>
          </a:p>
        </p:txBody>
      </p:sp>
      <p:sp>
        <p:nvSpPr>
          <p:cNvPr id="48131" name="Rectangle 23"/>
          <p:cNvSpPr>
            <a:spLocks noChangeArrowheads="1"/>
          </p:cNvSpPr>
          <p:nvPr/>
        </p:nvSpPr>
        <p:spPr bwMode="auto">
          <a:xfrm>
            <a:off x="457200" y="2438400"/>
            <a:ext cx="8458200" cy="2654300"/>
          </a:xfrm>
          <a:prstGeom prst="rect">
            <a:avLst/>
          </a:prstGeom>
          <a:noFill/>
          <a:ln w="9525">
            <a:noFill/>
            <a:miter lim="800000"/>
            <a:headEnd/>
            <a:tailEnd/>
          </a:ln>
        </p:spPr>
        <p:txBody>
          <a:bodyPr>
            <a:prstTxWarp prst="textNoShape">
              <a:avLst/>
            </a:prstTxWarp>
            <a:spAutoFit/>
          </a:bodyPr>
          <a:lstStyle/>
          <a:p>
            <a:pPr>
              <a:buFont typeface="Wingdings" pitchFamily="26" charset="2"/>
              <a:buChar char="Ø"/>
            </a:pPr>
            <a:r>
              <a:rPr lang="en-US" sz="2800" b="1">
                <a:effectLst/>
                <a:latin typeface="Times New Roman" pitchFamily="26" charset="0"/>
              </a:rPr>
              <a:t>A graph that correlates Absorbance with protein  </a:t>
            </a:r>
          </a:p>
          <a:p>
            <a:pPr>
              <a:buFont typeface="Wingdings" pitchFamily="26" charset="2"/>
              <a:buNone/>
            </a:pPr>
            <a:r>
              <a:rPr lang="en-US" sz="2800" b="1">
                <a:effectLst/>
                <a:latin typeface="Times New Roman" pitchFamily="26" charset="0"/>
              </a:rPr>
              <a:t>   concentration</a:t>
            </a:r>
          </a:p>
          <a:p>
            <a:pPr>
              <a:buFont typeface="Wingdings" pitchFamily="26" charset="2"/>
              <a:buChar char="Ø"/>
            </a:pPr>
            <a:r>
              <a:rPr lang="en-US" sz="2800" b="1">
                <a:effectLst/>
                <a:latin typeface="Times New Roman" pitchFamily="26" charset="0"/>
              </a:rPr>
              <a:t>Standard Curve generated by doing a Lowry Assay   </a:t>
            </a:r>
          </a:p>
          <a:p>
            <a:pPr>
              <a:buFont typeface="Wingdings" pitchFamily="26" charset="2"/>
              <a:buNone/>
            </a:pPr>
            <a:r>
              <a:rPr lang="en-US" sz="2800" b="1">
                <a:effectLst/>
                <a:latin typeface="Times New Roman" pitchFamily="26" charset="0"/>
              </a:rPr>
              <a:t>   on protein solutions of known concentration</a:t>
            </a:r>
          </a:p>
          <a:p>
            <a:pPr>
              <a:buFont typeface="Wingdings" pitchFamily="26" charset="2"/>
              <a:buChar char="Ø"/>
            </a:pPr>
            <a:r>
              <a:rPr lang="en-US" sz="2800" b="1">
                <a:effectLst/>
                <a:latin typeface="Times New Roman" pitchFamily="26" charset="0"/>
              </a:rPr>
              <a:t>Standard Curve must be done each time unknowns   </a:t>
            </a:r>
          </a:p>
          <a:p>
            <a:pPr>
              <a:buFont typeface="Wingdings" pitchFamily="26" charset="2"/>
              <a:buNone/>
            </a:pPr>
            <a:r>
              <a:rPr lang="en-US" sz="2800" b="1">
                <a:effectLst/>
                <a:latin typeface="Times New Roman" pitchFamily="26" charset="0"/>
              </a:rPr>
              <a:t>   are being tested</a:t>
            </a:r>
          </a:p>
        </p:txBody>
      </p:sp>
    </p:spTree>
  </p:cSld>
  <p:clrMapOvr>
    <a:masterClrMapping/>
  </p:clrMapOvr>
  <p:transition>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228600" y="228600"/>
            <a:ext cx="8686800" cy="1143000"/>
          </a:xfrm>
          <a:noFill/>
        </p:spPr>
        <p:txBody>
          <a:bodyPr/>
          <a:lstStyle/>
          <a:p>
            <a:pPr eaLnBrk="1" hangingPunct="1"/>
            <a:r>
              <a:rPr lang="en-ZA" sz="4400" smtClean="0">
                <a:effectLst/>
                <a:latin typeface="Arial" pitchFamily="26" charset="0"/>
                <a:ea typeface="ＭＳ Ｐゴシック" pitchFamily="26" charset="-128"/>
                <a:cs typeface="ＭＳ Ｐゴシック" pitchFamily="26" charset="-128"/>
              </a:rPr>
              <a:t>Protein Quantification Methods</a:t>
            </a:r>
            <a:endParaRPr lang="en-US" sz="4400" smtClean="0">
              <a:effectLst/>
              <a:latin typeface="Arial" pitchFamily="26" charset="0"/>
              <a:ea typeface="ＭＳ Ｐゴシック" pitchFamily="26" charset="-128"/>
              <a:cs typeface="ＭＳ Ｐゴシック" pitchFamily="26" charset="-128"/>
            </a:endParaRPr>
          </a:p>
        </p:txBody>
      </p:sp>
      <p:graphicFrame>
        <p:nvGraphicFramePr>
          <p:cNvPr id="16477" name="Group 93"/>
          <p:cNvGraphicFramePr>
            <a:graphicFrameLocks noGrp="1"/>
          </p:cNvGraphicFramePr>
          <p:nvPr>
            <p:ph/>
          </p:nvPr>
        </p:nvGraphicFramePr>
        <p:xfrm>
          <a:off x="381000" y="1295400"/>
          <a:ext cx="8229600" cy="5235893"/>
        </p:xfrm>
        <a:graphic>
          <a:graphicData uri="http://schemas.openxmlformats.org/drawingml/2006/table">
            <a:tbl>
              <a:tblPr/>
              <a:tblGrid>
                <a:gridCol w="1882775"/>
                <a:gridCol w="1370012"/>
                <a:gridCol w="4976813"/>
              </a:tblGrid>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Assay method</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Useful range</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Comments</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0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NanoOrange assay</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100ng/ml to 10ug/ml</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Samples can be read up to six hours later without any loss in the sensitivity</a:t>
                      </a:r>
                      <a:endParaRPr kumimoji="0" lang="en-GB"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Low protein to protein signal variability</a:t>
                      </a:r>
                      <a:endParaRPr kumimoji="0" lang="en-GB"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Detection not influenced by reducing agents or nucleic acid</a:t>
                      </a: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BCA method (Cu reduction)</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0.5ug/ml to 1.5mg.ml</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Samples must be read within 10 mins</a:t>
                      </a:r>
                      <a:endParaRPr kumimoji="0" lang="en-GB"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Not compatible with reducing agents</a:t>
                      </a:r>
                    </a:p>
                  </a:txBody>
                  <a:tcPr horzOverflow="overflow">
                    <a:lnL>
                      <a:noFill/>
                    </a:lnL>
                    <a:lnR cap="flat">
                      <a:noFill/>
                    </a:lnR>
                    <a:lnT>
                      <a:noFill/>
                    </a:lnT>
                    <a:lnB>
                      <a:noFill/>
                    </a:lnB>
                    <a:lnTlToBr>
                      <a:noFill/>
                    </a:lnTlToBr>
                    <a:lnBlToTr>
                      <a:noFill/>
                    </a:lnBlToTr>
                    <a:noFill/>
                  </a:tcPr>
                </a:tc>
              </a:tr>
              <a:tr h="871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Bradford assay (dye binding)</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1ug/ml to 1.5 mg/ml</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Protein precipitates over time</a:t>
                      </a:r>
                      <a:endParaRPr kumimoji="0" lang="en-GB"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High protein to protein signal variability</a:t>
                      </a:r>
                      <a:endParaRPr kumimoji="0" lang="en-GB"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Not compatible with detergents</a:t>
                      </a:r>
                    </a:p>
                  </a:txBody>
                  <a:tcPr horzOverflow="overflow">
                    <a:lnL>
                      <a:noFill/>
                    </a:lnL>
                    <a:lnR cap="flat">
                      <a:noFill/>
                    </a:lnR>
                    <a:lnT>
                      <a:noFill/>
                    </a:lnT>
                    <a:lnB>
                      <a:noFill/>
                    </a:lnB>
                    <a:lnTlToBr>
                      <a:noFill/>
                    </a:lnTlToBr>
                    <a:lnBlToTr>
                      <a:noFill/>
                    </a:lnBlToTr>
                    <a:noFill/>
                  </a:tcPr>
                </a:tc>
              </a:tr>
              <a:tr h="836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Lowry assay</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1ug/ml to 1.5mg.ml</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Lengthy, multi-step procedure</a:t>
                      </a:r>
                      <a:endParaRPr kumimoji="0" lang="en-GB"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Not compatible with detergents, carbohydrates or reducing agents</a:t>
                      </a:r>
                    </a:p>
                  </a:txBody>
                  <a:tcPr horzOverflow="overflow">
                    <a:lnL>
                      <a:noFill/>
                    </a:lnL>
                    <a:lnR cap="flat">
                      <a:noFill/>
                    </a:lnR>
                    <a:lnT>
                      <a:noFill/>
                    </a:lnT>
                    <a:lnB>
                      <a:noFill/>
                    </a:lnB>
                    <a:lnTlToBr>
                      <a:noFill/>
                    </a:lnTlToBr>
                    <a:lnBlToTr>
                      <a:noFill/>
                    </a:lnBlToTr>
                    <a:noFill/>
                  </a:tcPr>
                </a:tc>
              </a:tr>
              <a:tr h="869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Absorbance at 280nm</a:t>
                      </a:r>
                      <a:endParaRPr kumimoji="0" lang="en-US" sz="14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50ng/ml to 2mg/ml</a:t>
                      </a:r>
                      <a:endParaRPr kumimoji="0" lang="en-US" sz="14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High protein to protein signal variability</a:t>
                      </a:r>
                      <a:endParaRPr kumimoji="0" lang="en-GB"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endParaRPr>
                    </a:p>
                    <a:p>
                      <a:pPr marL="0" marR="0" lvl="0" indent="0" algn="l" defTabSz="914400" rtl="0" eaLnBrk="0" fontAlgn="base" latinLnBrk="0" hangingPunct="0">
                        <a:lnSpc>
                          <a:spcPct val="100000"/>
                        </a:lnSpc>
                        <a:spcBef>
                          <a:spcPct val="0"/>
                        </a:spcBef>
                        <a:spcAft>
                          <a:spcPct val="0"/>
                        </a:spcAft>
                        <a:buClrTx/>
                        <a:buSzTx/>
                        <a:buFont typeface="Symbol" pitchFamily="-112" charset="2"/>
                        <a:buChar char=""/>
                        <a:tabLst/>
                      </a:pPr>
                      <a:r>
                        <a:rPr kumimoji="0" lang="en-US" sz="14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Detection influenced by nucleic acids and other UV absorbing contaminants</a:t>
                      </a: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609600"/>
            <a:ext cx="9144000" cy="762000"/>
          </a:xfrm>
        </p:spPr>
        <p:txBody>
          <a:bodyPr/>
          <a:lstStyle/>
          <a:p>
            <a:r>
              <a:rPr lang="en-US" smtClean="0">
                <a:effectLst/>
                <a:latin typeface="Arial" pitchFamily="26" charset="0"/>
                <a:ea typeface="ＭＳ Ｐゴシック" pitchFamily="26" charset="-128"/>
                <a:cs typeface="ＭＳ Ｐゴシック" pitchFamily="26" charset="-128"/>
              </a:rPr>
              <a:t>Protein Assays Sensitivity</a:t>
            </a:r>
          </a:p>
        </p:txBody>
      </p:sp>
      <p:sp>
        <p:nvSpPr>
          <p:cNvPr id="50179" name="Rectangle 3"/>
          <p:cNvSpPr>
            <a:spLocks noGrp="1" noChangeArrowheads="1"/>
          </p:cNvSpPr>
          <p:nvPr>
            <p:ph type="body" idx="1"/>
          </p:nvPr>
        </p:nvSpPr>
        <p:spPr>
          <a:xfrm>
            <a:off x="457200" y="1905000"/>
            <a:ext cx="8229600" cy="4114800"/>
          </a:xfrm>
        </p:spPr>
        <p:txBody>
          <a:bodyPr/>
          <a:lstStyle/>
          <a:p>
            <a:pPr>
              <a:spcBef>
                <a:spcPts val="1875"/>
              </a:spcBef>
            </a:pPr>
            <a:r>
              <a:rPr lang="en-US" sz="2800">
                <a:latin typeface="Helvetica" pitchFamily="26" charset="0"/>
                <a:ea typeface="ＭＳ Ｐゴシック" pitchFamily="26" charset="-128"/>
                <a:cs typeface="ＭＳ Ｐゴシック" pitchFamily="26" charset="-128"/>
              </a:rPr>
              <a:t>A</a:t>
            </a:r>
            <a:r>
              <a:rPr lang="en-US" sz="2800" baseline="-25000">
                <a:latin typeface="Helvetica" pitchFamily="26" charset="0"/>
                <a:ea typeface="ＭＳ Ｐゴシック" pitchFamily="26" charset="-128"/>
                <a:cs typeface="ＭＳ Ｐゴシック" pitchFamily="26" charset="-128"/>
              </a:rPr>
              <a:t>280</a:t>
            </a:r>
            <a:r>
              <a:rPr lang="en-US" sz="2800">
                <a:latin typeface="Helvetica" pitchFamily="26" charset="0"/>
                <a:ea typeface="ＭＳ Ｐゴシック" pitchFamily="26" charset="-128"/>
                <a:cs typeface="ＭＳ Ｐゴシック" pitchFamily="26" charset="-128"/>
              </a:rPr>
              <a:t> (20 to 3000 ug/ml)</a:t>
            </a:r>
          </a:p>
          <a:p>
            <a:pPr>
              <a:spcBef>
                <a:spcPts val="1875"/>
              </a:spcBef>
            </a:pPr>
            <a:r>
              <a:rPr lang="en-US" sz="2800">
                <a:latin typeface="Helvetica" pitchFamily="26" charset="0"/>
                <a:ea typeface="ＭＳ Ｐゴシック" pitchFamily="26" charset="-128"/>
                <a:cs typeface="ＭＳ Ｐゴシック" pitchFamily="26" charset="-128"/>
              </a:rPr>
              <a:t>A</a:t>
            </a:r>
            <a:r>
              <a:rPr lang="en-US" sz="2800" baseline="-25000">
                <a:latin typeface="Helvetica" pitchFamily="26" charset="0"/>
                <a:ea typeface="ＭＳ Ｐゴシック" pitchFamily="26" charset="-128"/>
                <a:cs typeface="ＭＳ Ｐゴシック" pitchFamily="26" charset="-128"/>
              </a:rPr>
              <a:t>205</a:t>
            </a:r>
            <a:r>
              <a:rPr lang="en-US" sz="2800">
                <a:latin typeface="Helvetica" pitchFamily="26" charset="0"/>
                <a:ea typeface="ＭＳ Ｐゴシック" pitchFamily="26" charset="-128"/>
                <a:cs typeface="ＭＳ Ｐゴシック" pitchFamily="26" charset="-128"/>
              </a:rPr>
              <a:t> (1 to 10 ug/ml)</a:t>
            </a:r>
          </a:p>
          <a:p>
            <a:pPr>
              <a:spcBef>
                <a:spcPts val="1875"/>
              </a:spcBef>
            </a:pPr>
            <a:r>
              <a:rPr lang="en-US" sz="2800">
                <a:latin typeface="Helvetica" pitchFamily="26" charset="0"/>
                <a:ea typeface="ＭＳ Ｐゴシック" pitchFamily="26" charset="-128"/>
                <a:cs typeface="ＭＳ Ｐゴシック" pitchFamily="26" charset="-128"/>
              </a:rPr>
              <a:t>Fluorescence (5 to 50 ug/ml)</a:t>
            </a:r>
          </a:p>
          <a:p>
            <a:pPr>
              <a:spcBef>
                <a:spcPts val="1875"/>
              </a:spcBef>
            </a:pPr>
            <a:r>
              <a:rPr lang="en-US" sz="2800">
                <a:latin typeface="Helvetica" pitchFamily="26" charset="0"/>
                <a:ea typeface="ＭＳ Ｐゴシック" pitchFamily="26" charset="-128"/>
                <a:cs typeface="ＭＳ Ｐゴシック" pitchFamily="26" charset="-128"/>
              </a:rPr>
              <a:t>Lowry method (5 to 100 ug/ml)</a:t>
            </a:r>
          </a:p>
          <a:p>
            <a:pPr>
              <a:spcBef>
                <a:spcPts val="1875"/>
              </a:spcBef>
            </a:pPr>
            <a:r>
              <a:rPr lang="en-US" sz="2800">
                <a:latin typeface="Helvetica" pitchFamily="26" charset="0"/>
                <a:ea typeface="ＭＳ Ｐゴシック" pitchFamily="26" charset="-128"/>
                <a:cs typeface="ＭＳ Ｐゴシック" pitchFamily="26" charset="-128"/>
              </a:rPr>
              <a:t>Bradford method (10 to 100 ug/ml)</a:t>
            </a:r>
          </a:p>
          <a:p>
            <a:pPr>
              <a:spcBef>
                <a:spcPts val="1875"/>
              </a:spcBef>
            </a:pPr>
            <a:r>
              <a:rPr lang="en-US" sz="2800">
                <a:latin typeface="Helvetica" pitchFamily="26" charset="0"/>
                <a:ea typeface="ＭＳ Ｐゴシック" pitchFamily="26" charset="-128"/>
                <a:cs typeface="ＭＳ Ｐゴシック" pitchFamily="26" charset="-128"/>
              </a:rPr>
              <a:t>BCA (bicinchoninic acid) method (0.5ug/ml)</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76834" name="Rectangle 2"/>
          <p:cNvSpPr>
            <a:spLocks noGrp="1" noChangeArrowheads="1"/>
          </p:cNvSpPr>
          <p:nvPr>
            <p:ph type="body" idx="1"/>
          </p:nvPr>
        </p:nvSpPr>
        <p:spPr>
          <a:xfrm>
            <a:off x="381000" y="1676400"/>
            <a:ext cx="8229600" cy="4114800"/>
          </a:xfrm>
        </p:spPr>
        <p:txBody>
          <a:bodyPr/>
          <a:lstStyle/>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Principles: </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1. Digest the organic compounds with strong sulfuric acid in the presence of catalysts while heating.  </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2. The total organic N is converted to ammonium sulphate. </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3. Neutralize the digested sol’n with abundant alkali. Here, the N is converted to ammonium hydroxide, and then being distilled into a boric acid solution and converted to ammonium borate. </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4. Titrate ammonium borate with strong acid.</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     (please notice that N: HCl = 1:1)</a:t>
            </a:r>
          </a:p>
          <a:p>
            <a:pPr>
              <a:lnSpc>
                <a:spcPct val="90000"/>
              </a:lnSpc>
              <a:buFont typeface="Wingdings" pitchFamily="26" charset="2"/>
              <a:buNone/>
            </a:pPr>
            <a:r>
              <a:rPr lang="en-US" altLang="zh-CN" sz="2400">
                <a:solidFill>
                  <a:schemeClr val="tx1"/>
                </a:solidFill>
                <a:latin typeface="Helvetica" pitchFamily="26" charset="0"/>
                <a:ea typeface="ＭＳ Ｐゴシック" pitchFamily="26" charset="-128"/>
                <a:cs typeface="ＭＳ Ｐゴシック" pitchFamily="26" charset="-128"/>
              </a:rPr>
              <a:t>5. N content in proteins is averagely 16%. </a:t>
            </a:r>
          </a:p>
        </p:txBody>
      </p:sp>
      <p:sp>
        <p:nvSpPr>
          <p:cNvPr id="376835" name="Rectangle 3"/>
          <p:cNvSpPr>
            <a:spLocks noGrp="1" noChangeArrowheads="1"/>
          </p:cNvSpPr>
          <p:nvPr>
            <p:ph type="title"/>
          </p:nvPr>
        </p:nvSpPr>
        <p:spPr>
          <a:xfrm>
            <a:off x="609600" y="228600"/>
            <a:ext cx="7793038" cy="927100"/>
          </a:xfrm>
        </p:spPr>
        <p:txBody>
          <a:bodyPr/>
          <a:lstStyle/>
          <a:p>
            <a:r>
              <a:rPr lang="en-US" altLang="zh-CN">
                <a:effectLst/>
                <a:latin typeface="Arial" pitchFamily="26" charset="0"/>
                <a:ea typeface="ＭＳ Ｐゴシック" pitchFamily="26" charset="-128"/>
                <a:cs typeface="ＭＳ Ｐゴシック" pitchFamily="26" charset="-128"/>
              </a:rPr>
              <a:t>Kjeldahl’s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76834">
                                            <p:txEl>
                                              <p:pRg st="0" end="0"/>
                                            </p:txEl>
                                          </p:spTgt>
                                        </p:tgtEl>
                                        <p:attrNameLst>
                                          <p:attrName>style.visibility</p:attrName>
                                        </p:attrNameLst>
                                      </p:cBhvr>
                                      <p:to>
                                        <p:strVal val="visible"/>
                                      </p:to>
                                    </p:set>
                                    <p:animEffect transition="in" filter="barn(inHorizontal)">
                                      <p:cBhvr>
                                        <p:cTn id="7" dur="500"/>
                                        <p:tgtEl>
                                          <p:spTgt spid="3768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76834">
                                            <p:txEl>
                                              <p:pRg st="1" end="1"/>
                                            </p:txEl>
                                          </p:spTgt>
                                        </p:tgtEl>
                                        <p:attrNameLst>
                                          <p:attrName>style.visibility</p:attrName>
                                        </p:attrNameLst>
                                      </p:cBhvr>
                                      <p:to>
                                        <p:strVal val="visible"/>
                                      </p:to>
                                    </p:set>
                                    <p:animEffect transition="in" filter="barn(inHorizontal)">
                                      <p:cBhvr>
                                        <p:cTn id="12" dur="500"/>
                                        <p:tgtEl>
                                          <p:spTgt spid="3768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76834">
                                            <p:txEl>
                                              <p:pRg st="2" end="2"/>
                                            </p:txEl>
                                          </p:spTgt>
                                        </p:tgtEl>
                                        <p:attrNameLst>
                                          <p:attrName>style.visibility</p:attrName>
                                        </p:attrNameLst>
                                      </p:cBhvr>
                                      <p:to>
                                        <p:strVal val="visible"/>
                                      </p:to>
                                    </p:set>
                                    <p:animEffect transition="in" filter="barn(inHorizontal)">
                                      <p:cBhvr>
                                        <p:cTn id="17" dur="500"/>
                                        <p:tgtEl>
                                          <p:spTgt spid="3768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76834">
                                            <p:txEl>
                                              <p:pRg st="3" end="3"/>
                                            </p:txEl>
                                          </p:spTgt>
                                        </p:tgtEl>
                                        <p:attrNameLst>
                                          <p:attrName>style.visibility</p:attrName>
                                        </p:attrNameLst>
                                      </p:cBhvr>
                                      <p:to>
                                        <p:strVal val="visible"/>
                                      </p:to>
                                    </p:set>
                                    <p:animEffect transition="in" filter="barn(inHorizontal)">
                                      <p:cBhvr>
                                        <p:cTn id="22" dur="500"/>
                                        <p:tgtEl>
                                          <p:spTgt spid="3768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76834">
                                            <p:txEl>
                                              <p:pRg st="4" end="4"/>
                                            </p:txEl>
                                          </p:spTgt>
                                        </p:tgtEl>
                                        <p:attrNameLst>
                                          <p:attrName>style.visibility</p:attrName>
                                        </p:attrNameLst>
                                      </p:cBhvr>
                                      <p:to>
                                        <p:strVal val="visible"/>
                                      </p:to>
                                    </p:set>
                                    <p:animEffect transition="in" filter="barn(inHorizontal)">
                                      <p:cBhvr>
                                        <p:cTn id="27" dur="500"/>
                                        <p:tgtEl>
                                          <p:spTgt spid="3768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376834">
                                            <p:txEl>
                                              <p:pRg st="5" end="5"/>
                                            </p:txEl>
                                          </p:spTgt>
                                        </p:tgtEl>
                                        <p:attrNameLst>
                                          <p:attrName>style.visibility</p:attrName>
                                        </p:attrNameLst>
                                      </p:cBhvr>
                                      <p:to>
                                        <p:strVal val="visible"/>
                                      </p:to>
                                    </p:set>
                                    <p:animEffect transition="in" filter="barn(inHorizontal)">
                                      <p:cBhvr>
                                        <p:cTn id="32" dur="500"/>
                                        <p:tgtEl>
                                          <p:spTgt spid="3768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76834">
                                            <p:txEl>
                                              <p:pRg st="6" end="6"/>
                                            </p:txEl>
                                          </p:spTgt>
                                        </p:tgtEl>
                                        <p:attrNameLst>
                                          <p:attrName>style.visibility</p:attrName>
                                        </p:attrNameLst>
                                      </p:cBhvr>
                                      <p:to>
                                        <p:strVal val="visible"/>
                                      </p:to>
                                    </p:set>
                                    <p:animEffect transition="in" filter="barn(inHorizontal)">
                                      <p:cBhvr>
                                        <p:cTn id="37" dur="500"/>
                                        <p:tgtEl>
                                          <p:spTgt spid="3768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376835"/>
                                        </p:tgtEl>
                                        <p:attrNameLst>
                                          <p:attrName>style.visibility</p:attrName>
                                        </p:attrNameLst>
                                      </p:cBhvr>
                                      <p:to>
                                        <p:strVal val="visible"/>
                                      </p:to>
                                    </p:set>
                                    <p:animEffect transition="in" filter="barn(outVertical)">
                                      <p:cBhvr>
                                        <p:cTn id="42" dur="500"/>
                                        <p:tgtEl>
                                          <p:spTgt spid="376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4" grpId="0" build="p" autoUpdateAnimBg="0"/>
      <p:bldP spid="376835" grpId="0"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09600" y="457200"/>
            <a:ext cx="7924800" cy="838200"/>
          </a:xfrm>
        </p:spPr>
        <p:txBody>
          <a:bodyPr/>
          <a:lstStyle/>
          <a:p>
            <a:r>
              <a:rPr lang="en-US">
                <a:effectLst/>
                <a:latin typeface="Arial" pitchFamily="26" charset="0"/>
                <a:ea typeface="ＭＳ Ｐゴシック" pitchFamily="26" charset="-128"/>
                <a:cs typeface="ＭＳ Ｐゴシック" pitchFamily="26" charset="-128"/>
              </a:rPr>
              <a:t>The Combustion Method</a:t>
            </a:r>
          </a:p>
        </p:txBody>
      </p:sp>
      <p:sp>
        <p:nvSpPr>
          <p:cNvPr id="53251" name="Text Box 3"/>
          <p:cNvSpPr txBox="1">
            <a:spLocks noChangeArrowheads="1"/>
          </p:cNvSpPr>
          <p:nvPr/>
        </p:nvSpPr>
        <p:spPr bwMode="auto">
          <a:xfrm>
            <a:off x="914400" y="2057400"/>
            <a:ext cx="7467600" cy="3540125"/>
          </a:xfrm>
          <a:prstGeom prst="rect">
            <a:avLst/>
          </a:prstGeom>
          <a:noFill/>
          <a:ln w="12700">
            <a:noFill/>
            <a:miter lim="800000"/>
            <a:headEnd type="none" w="sm" len="sm"/>
            <a:tailEnd type="none" w="sm" len="sm"/>
          </a:ln>
        </p:spPr>
        <p:txBody>
          <a:bodyPr>
            <a:prstTxWarp prst="textNoShape">
              <a:avLst/>
            </a:prstTxWarp>
            <a:spAutoFit/>
          </a:bodyPr>
          <a:lstStyle/>
          <a:p>
            <a:r>
              <a:rPr lang="en-US" sz="2800">
                <a:effectLst/>
                <a:latin typeface="Helvetica" pitchFamily="26" charset="0"/>
              </a:rPr>
              <a:t>Nitrogen is released after combustion at high temperature in pure oxygen.</a:t>
            </a:r>
          </a:p>
          <a:p>
            <a:endParaRPr lang="en-US" sz="2800">
              <a:effectLst/>
              <a:latin typeface="Helvetica" pitchFamily="26" charset="0"/>
            </a:endParaRPr>
          </a:p>
          <a:p>
            <a:r>
              <a:rPr lang="en-US" sz="2800">
                <a:effectLst/>
                <a:latin typeface="Helvetica" pitchFamily="26" charset="0"/>
              </a:rPr>
              <a:t>Nitrogen is measured by thermal conductivity detection.</a:t>
            </a:r>
          </a:p>
          <a:p>
            <a:endParaRPr lang="en-US" sz="2800">
              <a:effectLst/>
              <a:latin typeface="Helvetica" pitchFamily="26" charset="0"/>
            </a:endParaRPr>
          </a:p>
          <a:p>
            <a:r>
              <a:rPr lang="en-US" sz="2800">
                <a:effectLst/>
                <a:latin typeface="Helvetica" pitchFamily="26" charset="0"/>
              </a:rPr>
              <a:t>This procedure is relatively expensive because of instrument costs and pure gases.</a:t>
            </a:r>
            <a:endParaRPr lang="en-US" sz="3200">
              <a:effectLst/>
              <a:latin typeface="Helvetica" pitchFamily="2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4213" y="0"/>
            <a:ext cx="7772400" cy="936625"/>
          </a:xfrm>
        </p:spPr>
        <p:txBody>
          <a:bodyPr/>
          <a:lstStyle/>
          <a:p>
            <a:r>
              <a:rPr lang="en-US" altLang="zh-CN">
                <a:effectLst/>
                <a:latin typeface="Helvetica" pitchFamily="26" charset="0"/>
                <a:ea typeface="ＭＳ Ｐゴシック" pitchFamily="26" charset="-128"/>
                <a:cs typeface="ＭＳ Ｐゴシック" pitchFamily="26" charset="-128"/>
              </a:rPr>
              <a:t>Dumas (N Combustion)</a:t>
            </a:r>
          </a:p>
        </p:txBody>
      </p:sp>
      <p:sp>
        <p:nvSpPr>
          <p:cNvPr id="54275" name="Rectangle 3"/>
          <p:cNvSpPr>
            <a:spLocks noGrp="1" noChangeArrowheads="1"/>
          </p:cNvSpPr>
          <p:nvPr>
            <p:ph type="body" idx="1"/>
          </p:nvPr>
        </p:nvSpPr>
        <p:spPr>
          <a:xfrm>
            <a:off x="533400" y="1066800"/>
            <a:ext cx="8280400" cy="5327650"/>
          </a:xfrm>
        </p:spPr>
        <p:txBody>
          <a:bodyPr/>
          <a:lstStyle/>
          <a:p>
            <a:pPr>
              <a:lnSpc>
                <a:spcPct val="80000"/>
              </a:lnSpc>
              <a:spcBef>
                <a:spcPts val="1800"/>
              </a:spcBef>
            </a:pPr>
            <a:r>
              <a:rPr lang="en-US" altLang="zh-CN" sz="2000">
                <a:solidFill>
                  <a:schemeClr val="tx1"/>
                </a:solidFill>
                <a:latin typeface="Helvetica" pitchFamily="26" charset="0"/>
                <a:ea typeface="ＭＳ Ｐゴシック" pitchFamily="26" charset="-128"/>
                <a:cs typeface="ＭＳ Ｐゴシック" pitchFamily="26" charset="-128"/>
              </a:rPr>
              <a:t>Principle: </a:t>
            </a:r>
          </a:p>
          <a:p>
            <a:pPr>
              <a:lnSpc>
                <a:spcPct val="80000"/>
              </a:lnSpc>
              <a:spcBef>
                <a:spcPts val="1800"/>
              </a:spcBef>
              <a:buFont typeface="Wingdings" pitchFamily="26" charset="2"/>
              <a:buNone/>
            </a:pPr>
            <a:r>
              <a:rPr lang="en-US" altLang="zh-CN" sz="2000">
                <a:solidFill>
                  <a:schemeClr val="tx1"/>
                </a:solidFill>
                <a:latin typeface="Helvetica" pitchFamily="26" charset="0"/>
                <a:ea typeface="ＭＳ Ｐゴシック" pitchFamily="26" charset="-128"/>
                <a:cs typeface="ＭＳ Ｐゴシック" pitchFamily="26" charset="-128"/>
              </a:rPr>
              <a:t>Samples are combusted at high temp (700-1000 deg.C). The N released is quantitated by GC using a thermal conductivity detector (TCD). </a:t>
            </a:r>
          </a:p>
          <a:p>
            <a:pPr>
              <a:lnSpc>
                <a:spcPct val="80000"/>
              </a:lnSpc>
              <a:spcBef>
                <a:spcPts val="1800"/>
              </a:spcBef>
            </a:pPr>
            <a:r>
              <a:rPr lang="en-US" altLang="zh-CN" sz="2000">
                <a:solidFill>
                  <a:schemeClr val="tx1"/>
                </a:solidFill>
                <a:latin typeface="Helvetica" pitchFamily="26" charset="0"/>
                <a:ea typeface="ＭＳ Ｐゴシック" pitchFamily="26" charset="-128"/>
                <a:cs typeface="ＭＳ Ｐゴシック" pitchFamily="26" charset="-128"/>
              </a:rPr>
              <a:t>Procedure:</a:t>
            </a:r>
          </a:p>
          <a:p>
            <a:pPr>
              <a:lnSpc>
                <a:spcPct val="80000"/>
              </a:lnSpc>
              <a:spcBef>
                <a:spcPts val="1800"/>
              </a:spcBef>
              <a:buFont typeface="Wingdings" pitchFamily="26" charset="2"/>
              <a:buNone/>
            </a:pPr>
            <a:r>
              <a:rPr lang="en-US" altLang="zh-CN" sz="2000">
                <a:solidFill>
                  <a:schemeClr val="tx1"/>
                </a:solidFill>
                <a:latin typeface="Helvetica" pitchFamily="26" charset="0"/>
                <a:ea typeface="ＭＳ Ｐゴシック" pitchFamily="26" charset="-128"/>
                <a:cs typeface="ＭＳ Ｐゴシック" pitchFamily="26" charset="-128"/>
              </a:rPr>
              <a:t>Samples (100-500 mg) are weighed into a tin capsule and introduced to a combustion reactor in automated equipment. The N released is measured by a built-in GC.</a:t>
            </a:r>
          </a:p>
          <a:p>
            <a:pPr>
              <a:lnSpc>
                <a:spcPct val="80000"/>
              </a:lnSpc>
              <a:spcBef>
                <a:spcPts val="1800"/>
              </a:spcBef>
            </a:pPr>
            <a:r>
              <a:rPr lang="en-US" altLang="zh-CN" sz="2000">
                <a:solidFill>
                  <a:schemeClr val="tx1"/>
                </a:solidFill>
                <a:latin typeface="Helvetica" pitchFamily="26" charset="0"/>
                <a:ea typeface="ＭＳ Ｐゴシック" pitchFamily="26" charset="-128"/>
                <a:cs typeface="ＭＳ Ｐゴシック" pitchFamily="26" charset="-128"/>
              </a:rPr>
              <a:t>Advantages:</a:t>
            </a:r>
          </a:p>
          <a:p>
            <a:pPr>
              <a:lnSpc>
                <a:spcPct val="80000"/>
              </a:lnSpc>
              <a:spcBef>
                <a:spcPts val="1800"/>
              </a:spcBef>
              <a:buFont typeface="Wingdings" pitchFamily="26" charset="2"/>
              <a:buNone/>
            </a:pPr>
            <a:r>
              <a:rPr lang="en-US" altLang="zh-CN" sz="2000">
                <a:solidFill>
                  <a:schemeClr val="tx1"/>
                </a:solidFill>
                <a:latin typeface="Helvetica" pitchFamily="26" charset="0"/>
                <a:ea typeface="ＭＳ Ｐゴシック" pitchFamily="26" charset="-128"/>
                <a:cs typeface="ＭＳ Ｐゴシック" pitchFamily="26" charset="-128"/>
              </a:rPr>
              <a:t>    1, Applicable for All proteins; 2, No hazardous chemicals; </a:t>
            </a:r>
          </a:p>
          <a:p>
            <a:pPr>
              <a:lnSpc>
                <a:spcPct val="80000"/>
              </a:lnSpc>
              <a:spcBef>
                <a:spcPts val="1800"/>
              </a:spcBef>
              <a:buFont typeface="Wingdings" pitchFamily="26" charset="2"/>
              <a:buNone/>
            </a:pPr>
            <a:r>
              <a:rPr lang="en-US" altLang="zh-CN" sz="2000">
                <a:solidFill>
                  <a:schemeClr val="tx1"/>
                </a:solidFill>
                <a:latin typeface="Helvetica" pitchFamily="26" charset="0"/>
                <a:ea typeface="ＭＳ Ｐゴシック" pitchFamily="26" charset="-128"/>
                <a:cs typeface="ＭＳ Ｐゴシック" pitchFamily="26" charset="-128"/>
              </a:rPr>
              <a:t>    3, Saving time: within 3 mins;   4, High performance: recent automated instruments can analyze up to 150 samples without attention. </a:t>
            </a:r>
          </a:p>
          <a:p>
            <a:pPr>
              <a:lnSpc>
                <a:spcPct val="80000"/>
              </a:lnSpc>
              <a:spcBef>
                <a:spcPts val="1800"/>
              </a:spcBef>
            </a:pPr>
            <a:r>
              <a:rPr lang="en-US" altLang="zh-CN" sz="2000">
                <a:solidFill>
                  <a:schemeClr val="tx1"/>
                </a:solidFill>
                <a:latin typeface="Helvetica" pitchFamily="26" charset="0"/>
                <a:ea typeface="ＭＳ Ｐゴシック" pitchFamily="26" charset="-128"/>
                <a:cs typeface="ＭＳ Ｐゴシック" pitchFamily="26" charset="-128"/>
              </a:rPr>
              <a:t>Disadvantages:</a:t>
            </a:r>
          </a:p>
          <a:p>
            <a:pPr>
              <a:lnSpc>
                <a:spcPct val="80000"/>
              </a:lnSpc>
              <a:spcBef>
                <a:spcPts val="1800"/>
              </a:spcBef>
              <a:buFont typeface="Wingdings" pitchFamily="26" charset="2"/>
              <a:buNone/>
            </a:pPr>
            <a:r>
              <a:rPr lang="en-US" altLang="zh-CN" sz="2000">
                <a:solidFill>
                  <a:schemeClr val="tx1"/>
                </a:solidFill>
                <a:latin typeface="Helvetica" pitchFamily="26" charset="0"/>
                <a:ea typeface="ＭＳ Ｐゴシック" pitchFamily="26" charset="-128"/>
                <a:cs typeface="ＭＳ Ｐゴシック" pitchFamily="26" charset="-128"/>
              </a:rPr>
              <a:t>Measures total organic nitrogen, not just Protein N.</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381000"/>
            <a:ext cx="8229600" cy="838200"/>
          </a:xfrm>
        </p:spPr>
        <p:txBody>
          <a:bodyPr/>
          <a:lstStyle/>
          <a:p>
            <a:r>
              <a:rPr lang="en-US" smtClean="0">
                <a:effectLst/>
                <a:latin typeface="Arial" pitchFamily="26" charset="0"/>
                <a:ea typeface="ＭＳ Ｐゴシック" pitchFamily="26" charset="-128"/>
                <a:cs typeface="ＭＳ Ｐゴシック" pitchFamily="26" charset="-128"/>
              </a:rPr>
              <a:t>Experimental Detail</a:t>
            </a:r>
          </a:p>
        </p:txBody>
      </p:sp>
      <p:sp>
        <p:nvSpPr>
          <p:cNvPr id="55299" name="Content Placeholder 2"/>
          <p:cNvSpPr>
            <a:spLocks noGrp="1"/>
          </p:cNvSpPr>
          <p:nvPr>
            <p:ph idx="1"/>
          </p:nvPr>
        </p:nvSpPr>
        <p:spPr>
          <a:xfrm>
            <a:off x="381000" y="1600200"/>
            <a:ext cx="8229600" cy="4114800"/>
          </a:xfrm>
        </p:spPr>
        <p:txBody>
          <a:bodyPr/>
          <a:lstStyle/>
          <a:p>
            <a:pPr>
              <a:spcBef>
                <a:spcPts val="1775"/>
              </a:spcBef>
            </a:pPr>
            <a:r>
              <a:rPr lang="en-US" sz="2400" smtClean="0">
                <a:latin typeface="Helvetica" pitchFamily="26" charset="0"/>
                <a:ea typeface="ＭＳ Ｐゴシック" pitchFamily="26" charset="-128"/>
                <a:cs typeface="ＭＳ Ｐゴシック" pitchFamily="26" charset="-128"/>
              </a:rPr>
              <a:t>Each group: 5 mL of 10 mg/mL BSA standard, 10 mL of BSA solution (concentration not determined)</a:t>
            </a:r>
          </a:p>
          <a:p>
            <a:pPr>
              <a:spcBef>
                <a:spcPts val="1775"/>
              </a:spcBef>
            </a:pPr>
            <a:r>
              <a:rPr lang="en-US" sz="2400" smtClean="0">
                <a:latin typeface="Helvetica" pitchFamily="26" charset="0"/>
                <a:ea typeface="ＭＳ Ｐゴシック" pitchFamily="26" charset="-128"/>
                <a:cs typeface="ＭＳ Ｐゴシック" pitchFamily="26" charset="-128"/>
              </a:rPr>
              <a:t>Use 10 mg/mL to prepare a series of BSA solution at different dilution</a:t>
            </a:r>
          </a:p>
          <a:p>
            <a:pPr>
              <a:spcBef>
                <a:spcPts val="1775"/>
              </a:spcBef>
            </a:pPr>
            <a:r>
              <a:rPr lang="en-US" sz="2400" smtClean="0">
                <a:latin typeface="Helvetica" pitchFamily="26" charset="0"/>
                <a:ea typeface="ＭＳ Ｐゴシック" pitchFamily="26" charset="-128"/>
                <a:cs typeface="ＭＳ Ｐゴシック" pitchFamily="26" charset="-128"/>
              </a:rPr>
              <a:t>Mix the protein stands with four different reagents to perform four measurements to build four calibration curves, from which the unknown concentration can be determined.</a:t>
            </a:r>
          </a:p>
          <a:p>
            <a:pPr>
              <a:spcBef>
                <a:spcPts val="1775"/>
              </a:spcBef>
            </a:pPr>
            <a:r>
              <a:rPr lang="en-US" sz="2400" smtClean="0">
                <a:latin typeface="Helvetica" pitchFamily="26" charset="0"/>
                <a:ea typeface="ＭＳ Ｐゴシック" pitchFamily="26" charset="-128"/>
                <a:cs typeface="ＭＳ Ｐゴシック" pitchFamily="26" charset="-128"/>
              </a:rPr>
              <a:t>Compare all the data to find the real concentration of protein unknown.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5"/>
          <p:cNvPicPr>
            <a:picLocks noChangeAspect="1"/>
          </p:cNvPicPr>
          <p:nvPr/>
        </p:nvPicPr>
        <p:blipFill>
          <a:blip r:embed="rId2"/>
          <a:srcRect/>
          <a:stretch>
            <a:fillRect/>
          </a:stretch>
        </p:blipFill>
        <p:spPr bwMode="auto">
          <a:xfrm>
            <a:off x="533400" y="685800"/>
            <a:ext cx="8147050" cy="4418013"/>
          </a:xfrm>
          <a:prstGeom prst="rect">
            <a:avLst/>
          </a:prstGeom>
          <a:noFill/>
          <a:ln w="9525">
            <a:noFill/>
            <a:miter lim="800000"/>
            <a:headEnd/>
            <a:tailEnd/>
          </a:ln>
        </p:spPr>
      </p:pic>
      <p:sp>
        <p:nvSpPr>
          <p:cNvPr id="56323" name="TextBox 6"/>
          <p:cNvSpPr txBox="1">
            <a:spLocks noChangeArrowheads="1"/>
          </p:cNvSpPr>
          <p:nvPr/>
        </p:nvSpPr>
        <p:spPr bwMode="auto">
          <a:xfrm>
            <a:off x="1066800" y="5334000"/>
            <a:ext cx="7086600" cy="1200150"/>
          </a:xfrm>
          <a:prstGeom prst="rect">
            <a:avLst/>
          </a:prstGeom>
          <a:noFill/>
          <a:ln w="9525">
            <a:noFill/>
            <a:miter lim="800000"/>
            <a:headEnd/>
            <a:tailEnd/>
          </a:ln>
        </p:spPr>
        <p:txBody>
          <a:bodyPr>
            <a:prstTxWarp prst="textNoShape">
              <a:avLst/>
            </a:prstTxWarp>
            <a:spAutoFit/>
          </a:bodyPr>
          <a:lstStyle/>
          <a:p>
            <a:pPr algn="just"/>
            <a:r>
              <a:rPr lang="en-US" sz="2400">
                <a:effectLst/>
                <a:latin typeface="Helvetica" pitchFamily="26" charset="0"/>
              </a:rPr>
              <a:t>Re-organize the order of the dilutions from low concentration to high concentration so that less errors can be introduced into measurement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effectLst/>
                <a:latin typeface="Arial" pitchFamily="26" charset="0"/>
                <a:ea typeface="ＭＳ Ｐゴシック" pitchFamily="26" charset="-128"/>
                <a:cs typeface="ＭＳ Ｐゴシック" pitchFamily="26" charset="-128"/>
              </a:rPr>
              <a:t>Requirement for Report</a:t>
            </a:r>
          </a:p>
        </p:txBody>
      </p:sp>
      <p:sp>
        <p:nvSpPr>
          <p:cNvPr id="57347" name="Content Placeholder 2"/>
          <p:cNvSpPr>
            <a:spLocks noGrp="1"/>
          </p:cNvSpPr>
          <p:nvPr>
            <p:ph idx="1"/>
          </p:nvPr>
        </p:nvSpPr>
        <p:spPr/>
        <p:txBody>
          <a:bodyPr/>
          <a:lstStyle/>
          <a:p>
            <a:pPr>
              <a:spcBef>
                <a:spcPts val="1175"/>
              </a:spcBef>
            </a:pPr>
            <a:r>
              <a:rPr lang="en-US" sz="2400" smtClean="0">
                <a:latin typeface="Helvetica" pitchFamily="26" charset="0"/>
                <a:ea typeface="ＭＳ Ｐゴシック" pitchFamily="26" charset="-128"/>
                <a:cs typeface="ＭＳ Ｐゴシック" pitchFamily="26" charset="-128"/>
              </a:rPr>
              <a:t>Should tabulate all the absorbance, in one table or four tables.</a:t>
            </a:r>
          </a:p>
          <a:p>
            <a:pPr>
              <a:spcBef>
                <a:spcPts val="1175"/>
              </a:spcBef>
            </a:pPr>
            <a:r>
              <a:rPr lang="en-US" sz="2400" smtClean="0">
                <a:latin typeface="Helvetica" pitchFamily="26" charset="0"/>
                <a:ea typeface="ＭＳ Ｐゴシック" pitchFamily="26" charset="-128"/>
                <a:cs typeface="ＭＳ Ｐゴシック" pitchFamily="26" charset="-128"/>
              </a:rPr>
              <a:t>Should show the relationship between the absorbance and concentration for each method.</a:t>
            </a:r>
          </a:p>
          <a:p>
            <a:pPr>
              <a:spcBef>
                <a:spcPts val="1175"/>
              </a:spcBef>
            </a:pPr>
            <a:r>
              <a:rPr lang="en-US" sz="2400" smtClean="0">
                <a:latin typeface="Helvetica" pitchFamily="26" charset="0"/>
                <a:ea typeface="ＭＳ Ｐゴシック" pitchFamily="26" charset="-128"/>
                <a:cs typeface="ＭＳ Ｐゴシック" pitchFamily="26" charset="-128"/>
              </a:rPr>
              <a:t>Should show the truncated region of the plot to interpolate the absorbance of unknown sample to estimate the unknown concentration.</a:t>
            </a:r>
          </a:p>
          <a:p>
            <a:pPr>
              <a:spcBef>
                <a:spcPts val="1175"/>
              </a:spcBef>
            </a:pPr>
            <a:r>
              <a:rPr lang="en-US" sz="2400" smtClean="0">
                <a:latin typeface="Helvetica" pitchFamily="26" charset="0"/>
                <a:ea typeface="ＭＳ Ｐゴシック" pitchFamily="26" charset="-128"/>
                <a:cs typeface="ＭＳ Ｐゴシック" pitchFamily="26" charset="-128"/>
              </a:rPr>
              <a:t>Give a most possible concentration of the unknown protein according to the four numbers and justify your result.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609600"/>
            <a:ext cx="7583488" cy="574675"/>
          </a:xfrm>
        </p:spPr>
        <p:txBody>
          <a:bodyPr/>
          <a:lstStyle/>
          <a:p>
            <a:r>
              <a:rPr lang="en-US" smtClean="0">
                <a:effectLst/>
                <a:latin typeface="Arial" pitchFamily="26" charset="0"/>
                <a:ea typeface="ＭＳ Ｐゴシック" pitchFamily="26" charset="-128"/>
                <a:cs typeface="ＭＳ Ｐゴシック" pitchFamily="26" charset="-128"/>
              </a:rPr>
              <a:t>Absorbance</a:t>
            </a:r>
            <a:endParaRPr lang="en-US" sz="2200" smtClean="0">
              <a:effectLst/>
              <a:latin typeface="Arial" pitchFamily="26" charset="0"/>
              <a:ea typeface="ＭＳ Ｐゴシック" pitchFamily="26" charset="-128"/>
              <a:cs typeface="ＭＳ Ｐゴシック" pitchFamily="26" charset="-128"/>
            </a:endParaRPr>
          </a:p>
        </p:txBody>
      </p:sp>
      <p:sp>
        <p:nvSpPr>
          <p:cNvPr id="363532" name="Rectangle 12"/>
          <p:cNvSpPr>
            <a:spLocks noChangeArrowheads="1"/>
          </p:cNvSpPr>
          <p:nvPr/>
        </p:nvSpPr>
        <p:spPr bwMode="auto">
          <a:xfrm>
            <a:off x="914400" y="1524000"/>
            <a:ext cx="7315200" cy="1600200"/>
          </a:xfrm>
          <a:prstGeom prst="rect">
            <a:avLst/>
          </a:prstGeom>
          <a:noFill/>
          <a:ln w="9525">
            <a:noFill/>
            <a:miter lim="800000"/>
            <a:headEnd/>
            <a:tailEnd/>
          </a:ln>
          <a:effectLst/>
        </p:spPr>
        <p:txBody>
          <a:bodyPr>
            <a:prstTxWarp prst="textNoShape">
              <a:avLst/>
            </a:prstTxWarp>
          </a:bodyPr>
          <a:lstStyle/>
          <a:p>
            <a:pPr algn="ctr" eaLnBrk="1" hangingPunct="1">
              <a:lnSpc>
                <a:spcPct val="150000"/>
              </a:lnSpc>
              <a:spcBef>
                <a:spcPct val="80000"/>
              </a:spcBef>
              <a:buClr>
                <a:srgbClr val="EAEE02"/>
              </a:buClr>
              <a:buSzPct val="150000"/>
              <a:buFont typeface="Zapf Dingbats" pitchFamily="27" charset="2"/>
              <a:buNone/>
              <a:defRPr/>
            </a:pPr>
            <a:r>
              <a:rPr lang="en-US" sz="2400" b="1" dirty="0">
                <a:effectLst>
                  <a:innerShdw blurRad="63500" dist="50800" dir="13500000">
                    <a:srgbClr val="000000">
                      <a:alpha val="50000"/>
                    </a:srgbClr>
                  </a:innerShdw>
                </a:effectLst>
                <a:latin typeface="Arial" pitchFamily="27" charset="0"/>
              </a:rPr>
              <a:t>All reactions lead to a colored precipitate, measured at respective wavelengths. The signal is directly proportional to the protein content.</a:t>
            </a:r>
          </a:p>
        </p:txBody>
      </p:sp>
      <p:grpSp>
        <p:nvGrpSpPr>
          <p:cNvPr id="2" name="Group 19"/>
          <p:cNvGrpSpPr>
            <a:grpSpLocks/>
          </p:cNvGrpSpPr>
          <p:nvPr/>
        </p:nvGrpSpPr>
        <p:grpSpPr bwMode="auto">
          <a:xfrm>
            <a:off x="2514600" y="3505200"/>
            <a:ext cx="4572000" cy="2546350"/>
            <a:chOff x="1776" y="2112"/>
            <a:chExt cx="2880" cy="1604"/>
          </a:xfrm>
        </p:grpSpPr>
        <p:sp>
          <p:nvSpPr>
            <p:cNvPr id="363525" name="Line 5"/>
            <p:cNvSpPr>
              <a:spLocks noChangeShapeType="1"/>
            </p:cNvSpPr>
            <p:nvPr/>
          </p:nvSpPr>
          <p:spPr bwMode="auto">
            <a:xfrm flipV="1">
              <a:off x="2016" y="2496"/>
              <a:ext cx="1632" cy="864"/>
            </a:xfrm>
            <a:prstGeom prst="line">
              <a:avLst/>
            </a:prstGeom>
            <a:noFill/>
            <a:ln w="28575">
              <a:solidFill>
                <a:schemeClr val="tx1"/>
              </a:solidFill>
              <a:round/>
              <a:headEnd/>
              <a:tailEnd/>
            </a:ln>
            <a:effectLst/>
          </p:spPr>
          <p:txBody>
            <a:bodyPr>
              <a:prstTxWarp prst="textNoShape">
                <a:avLst/>
              </a:prstTxWarp>
            </a:bodyPr>
            <a:lstStyle/>
            <a:p>
              <a:pPr>
                <a:defRPr/>
              </a:pPr>
              <a:endParaRPr lang="en-US">
                <a:latin typeface="Tahoma" pitchFamily="27" charset="0"/>
              </a:endParaRPr>
            </a:p>
          </p:txBody>
        </p:sp>
        <p:sp>
          <p:nvSpPr>
            <p:cNvPr id="363526" name="Text Box 6"/>
            <p:cNvSpPr txBox="1">
              <a:spLocks noChangeArrowheads="1"/>
            </p:cNvSpPr>
            <p:nvPr/>
          </p:nvSpPr>
          <p:spPr bwMode="auto">
            <a:xfrm>
              <a:off x="3552" y="3504"/>
              <a:ext cx="1056" cy="212"/>
            </a:xfrm>
            <a:prstGeom prst="rect">
              <a:avLst/>
            </a:prstGeom>
            <a:noFill/>
            <a:ln w="9525">
              <a:noFill/>
              <a:miter lim="800000"/>
              <a:headEnd/>
              <a:tailEnd/>
            </a:ln>
            <a:effectLst/>
          </p:spPr>
          <p:txBody>
            <a:bodyPr>
              <a:prstTxWarp prst="textNoShape">
                <a:avLst/>
              </a:prstTxWarp>
              <a:spAutoFit/>
            </a:bodyPr>
            <a:lstStyle/>
            <a:p>
              <a:pPr>
                <a:defRPr/>
              </a:pPr>
              <a:r>
                <a:rPr lang="en-US" sz="1600">
                  <a:latin typeface="Arial" pitchFamily="27" charset="0"/>
                </a:rPr>
                <a:t>Protein (µg/ml)</a:t>
              </a:r>
            </a:p>
          </p:txBody>
        </p:sp>
        <p:sp>
          <p:nvSpPr>
            <p:cNvPr id="363533" name="Oval 13"/>
            <p:cNvSpPr>
              <a:spLocks noChangeArrowheads="1"/>
            </p:cNvSpPr>
            <p:nvPr/>
          </p:nvSpPr>
          <p:spPr bwMode="auto">
            <a:xfrm>
              <a:off x="2688" y="2976"/>
              <a:ext cx="48" cy="48"/>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pPr>
                <a:defRPr/>
              </a:pPr>
              <a:endParaRPr lang="en-US">
                <a:latin typeface="Tahoma" pitchFamily="27" charset="0"/>
              </a:endParaRPr>
            </a:p>
          </p:txBody>
        </p:sp>
        <p:sp>
          <p:nvSpPr>
            <p:cNvPr id="363534" name="Oval 14"/>
            <p:cNvSpPr>
              <a:spLocks noChangeArrowheads="1"/>
            </p:cNvSpPr>
            <p:nvPr/>
          </p:nvSpPr>
          <p:spPr bwMode="auto">
            <a:xfrm>
              <a:off x="3072" y="2688"/>
              <a:ext cx="48" cy="48"/>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pPr>
                <a:defRPr/>
              </a:pPr>
              <a:endParaRPr lang="en-US">
                <a:latin typeface="Tahoma" pitchFamily="27" charset="0"/>
              </a:endParaRPr>
            </a:p>
          </p:txBody>
        </p:sp>
        <p:sp>
          <p:nvSpPr>
            <p:cNvPr id="363535" name="Oval 15"/>
            <p:cNvSpPr>
              <a:spLocks noChangeArrowheads="1"/>
            </p:cNvSpPr>
            <p:nvPr/>
          </p:nvSpPr>
          <p:spPr bwMode="auto">
            <a:xfrm>
              <a:off x="3600" y="2448"/>
              <a:ext cx="48" cy="48"/>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pPr>
                <a:defRPr/>
              </a:pPr>
              <a:endParaRPr lang="en-US">
                <a:latin typeface="Tahoma" pitchFamily="27" charset="0"/>
              </a:endParaRPr>
            </a:p>
          </p:txBody>
        </p:sp>
        <p:sp>
          <p:nvSpPr>
            <p:cNvPr id="363536" name="Oval 16"/>
            <p:cNvSpPr>
              <a:spLocks noChangeArrowheads="1"/>
            </p:cNvSpPr>
            <p:nvPr/>
          </p:nvSpPr>
          <p:spPr bwMode="auto">
            <a:xfrm>
              <a:off x="2160" y="3216"/>
              <a:ext cx="48" cy="48"/>
            </a:xfrm>
            <a:prstGeom prst="ellipse">
              <a:avLst/>
            </a:prstGeom>
            <a:solidFill>
              <a:schemeClr val="tx2"/>
            </a:solidFill>
            <a:ln w="9525">
              <a:solidFill>
                <a:schemeClr val="tx1"/>
              </a:solidFill>
              <a:round/>
              <a:headEnd/>
              <a:tailEnd/>
            </a:ln>
            <a:effectLst/>
          </p:spPr>
          <p:txBody>
            <a:bodyPr wrap="none" anchor="ctr">
              <a:prstTxWarp prst="textNoShape">
                <a:avLst/>
              </a:prstTxWarp>
            </a:bodyPr>
            <a:lstStyle/>
            <a:p>
              <a:pPr>
                <a:defRPr/>
              </a:pPr>
              <a:endParaRPr lang="en-US">
                <a:latin typeface="Tahoma" pitchFamily="27" charset="0"/>
              </a:endParaRPr>
            </a:p>
          </p:txBody>
        </p:sp>
        <p:sp>
          <p:nvSpPr>
            <p:cNvPr id="363537" name="Line 17"/>
            <p:cNvSpPr>
              <a:spLocks noChangeShapeType="1"/>
            </p:cNvSpPr>
            <p:nvPr/>
          </p:nvSpPr>
          <p:spPr bwMode="auto">
            <a:xfrm flipV="1">
              <a:off x="2016" y="2112"/>
              <a:ext cx="0" cy="1392"/>
            </a:xfrm>
            <a:prstGeom prst="line">
              <a:avLst/>
            </a:prstGeom>
            <a:noFill/>
            <a:ln w="9525">
              <a:solidFill>
                <a:schemeClr val="tx1"/>
              </a:solidFill>
              <a:round/>
              <a:headEnd/>
              <a:tailEnd type="triangle" w="med" len="med"/>
            </a:ln>
            <a:effectLst/>
          </p:spPr>
          <p:txBody>
            <a:bodyPr>
              <a:prstTxWarp prst="textNoShape">
                <a:avLst/>
              </a:prstTxWarp>
            </a:bodyPr>
            <a:lstStyle/>
            <a:p>
              <a:pPr>
                <a:defRPr/>
              </a:pPr>
              <a:endParaRPr lang="en-US">
                <a:latin typeface="Tahoma" pitchFamily="27" charset="0"/>
              </a:endParaRPr>
            </a:p>
          </p:txBody>
        </p:sp>
        <p:sp>
          <p:nvSpPr>
            <p:cNvPr id="363538" name="Line 18"/>
            <p:cNvSpPr>
              <a:spLocks noChangeShapeType="1"/>
            </p:cNvSpPr>
            <p:nvPr/>
          </p:nvSpPr>
          <p:spPr bwMode="auto">
            <a:xfrm>
              <a:off x="1776" y="3360"/>
              <a:ext cx="2880" cy="0"/>
            </a:xfrm>
            <a:prstGeom prst="line">
              <a:avLst/>
            </a:prstGeom>
            <a:noFill/>
            <a:ln w="9525">
              <a:solidFill>
                <a:schemeClr val="tx1"/>
              </a:solidFill>
              <a:round/>
              <a:headEnd/>
              <a:tailEnd type="triangle" w="med" len="med"/>
            </a:ln>
            <a:effectLst/>
          </p:spPr>
          <p:txBody>
            <a:bodyPr>
              <a:prstTxWarp prst="textNoShape">
                <a:avLst/>
              </a:prstTxWarp>
            </a:bodyPr>
            <a:lstStyle/>
            <a:p>
              <a:pPr>
                <a:defRPr/>
              </a:pPr>
              <a:endParaRPr lang="en-US">
                <a:latin typeface="Tahoma" pitchFamily="27"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effectLst/>
                <a:latin typeface="Arial" pitchFamily="26" charset="0"/>
                <a:ea typeface="ＭＳ Ｐゴシック" pitchFamily="26" charset="-128"/>
                <a:cs typeface="ＭＳ Ｐゴシック" pitchFamily="26" charset="-128"/>
              </a:rPr>
              <a:t>Quantification of Protein </a:t>
            </a:r>
          </a:p>
        </p:txBody>
      </p:sp>
      <p:sp>
        <p:nvSpPr>
          <p:cNvPr id="68611" name="Rectangle 3"/>
          <p:cNvSpPr>
            <a:spLocks noGrp="1" noChangeArrowheads="1"/>
          </p:cNvSpPr>
          <p:nvPr>
            <p:ph type="body" idx="1"/>
          </p:nvPr>
        </p:nvSpPr>
        <p:spPr/>
        <p:txBody>
          <a:bodyPr/>
          <a:lstStyle/>
          <a:p>
            <a:pPr eaLnBrk="1" hangingPunct="1">
              <a:buFont typeface="Wingdings" pitchFamily="-112" charset="2"/>
              <a:buNone/>
              <a:defRPr/>
            </a:pPr>
            <a:r>
              <a:rPr lang="en-US" sz="3600" dirty="0">
                <a:solidFill>
                  <a:schemeClr val="tx1"/>
                </a:solidFill>
                <a:effectLst>
                  <a:innerShdw blurRad="63500" dist="50800" dir="13500000">
                    <a:srgbClr val="000000">
                      <a:alpha val="50000"/>
                    </a:srgbClr>
                  </a:innerShdw>
                </a:effectLst>
                <a:latin typeface="Arial"/>
                <a:ea typeface="+mn-ea"/>
                <a:cs typeface="+mn-cs"/>
              </a:rPr>
              <a:t>UV</a:t>
            </a:r>
            <a:r>
              <a:rPr lang="en-US" sz="3600" dirty="0" smtClean="0">
                <a:solidFill>
                  <a:schemeClr val="tx1"/>
                </a:solidFill>
                <a:effectLst>
                  <a:innerShdw blurRad="63500" dist="50800" dir="13500000">
                    <a:srgbClr val="000000">
                      <a:alpha val="50000"/>
                    </a:srgbClr>
                  </a:innerShdw>
                </a:effectLst>
                <a:latin typeface="Arial"/>
                <a:ea typeface="+mn-ea"/>
                <a:cs typeface="+mn-cs"/>
              </a:rPr>
              <a:t> absorption</a:t>
            </a:r>
          </a:p>
          <a:p>
            <a:pPr eaLnBrk="1" hangingPunct="1">
              <a:buFont typeface="Wingdings" pitchFamily="-112" charset="2"/>
              <a:buNone/>
              <a:defRPr/>
            </a:pPr>
            <a:r>
              <a:rPr lang="en-US" sz="3600" dirty="0">
                <a:solidFill>
                  <a:schemeClr val="tx1"/>
                </a:solidFill>
                <a:effectLst>
                  <a:innerShdw blurRad="63500" dist="50800" dir="13500000">
                    <a:srgbClr val="000000">
                      <a:alpha val="50000"/>
                    </a:srgbClr>
                  </a:innerShdw>
                </a:effectLst>
                <a:latin typeface="Arial"/>
                <a:ea typeface="+mn-ea"/>
                <a:cs typeface="+mn-cs"/>
              </a:rPr>
              <a:t>Colorimetric </a:t>
            </a:r>
            <a:r>
              <a:rPr lang="en-US" sz="3600" dirty="0" smtClean="0">
                <a:solidFill>
                  <a:schemeClr val="tx1"/>
                </a:solidFill>
                <a:effectLst>
                  <a:innerShdw blurRad="63500" dist="50800" dir="13500000">
                    <a:srgbClr val="000000">
                      <a:alpha val="50000"/>
                    </a:srgbClr>
                  </a:innerShdw>
                </a:effectLst>
                <a:latin typeface="Arial"/>
                <a:ea typeface="+mn-ea"/>
                <a:cs typeface="+mn-cs"/>
              </a:rPr>
              <a:t>methods</a:t>
            </a:r>
          </a:p>
          <a:p>
            <a:pPr lvl="1" eaLnBrk="1" hangingPunct="1">
              <a:buFont typeface="Wingdings" charset="2"/>
              <a:buChar char="Ø"/>
              <a:defRPr/>
            </a:pPr>
            <a:r>
              <a:rPr lang="en-US" sz="2400" dirty="0" err="1" smtClean="0">
                <a:solidFill>
                  <a:schemeClr val="accent6"/>
                </a:solidFill>
                <a:effectLst>
                  <a:innerShdw blurRad="63500" dist="50800" dir="13500000">
                    <a:srgbClr val="000000">
                      <a:alpha val="50000"/>
                    </a:srgbClr>
                  </a:innerShdw>
                </a:effectLst>
                <a:latin typeface="Times New Roman" pitchFamily="-112" charset="0"/>
                <a:ea typeface="+mn-ea"/>
                <a:cs typeface="+mn-cs"/>
              </a:rPr>
              <a:t>Biuret</a:t>
            </a:r>
            <a:endParaRPr lang="en-US" sz="2400" dirty="0" smtClean="0">
              <a:solidFill>
                <a:schemeClr val="accent6"/>
              </a:solidFill>
              <a:effectLst>
                <a:innerShdw blurRad="63500" dist="50800" dir="13500000">
                  <a:srgbClr val="000000">
                    <a:alpha val="50000"/>
                  </a:srgbClr>
                </a:innerShdw>
              </a:effectLst>
              <a:latin typeface="Times New Roman" pitchFamily="-112" charset="0"/>
              <a:ea typeface="+mn-ea"/>
              <a:cs typeface="+mn-cs"/>
            </a:endParaRPr>
          </a:p>
          <a:p>
            <a:pPr lvl="1" eaLnBrk="1" hangingPunct="1">
              <a:buFont typeface="Wingdings" charset="2"/>
              <a:buChar char="Ø"/>
              <a:defRPr/>
            </a:pPr>
            <a:r>
              <a:rPr lang="en-US" sz="2400" dirty="0" smtClean="0">
                <a:solidFill>
                  <a:schemeClr val="accent6"/>
                </a:solidFill>
                <a:effectLst>
                  <a:innerShdw blurRad="63500" dist="50800" dir="13500000">
                    <a:srgbClr val="000000">
                      <a:alpha val="50000"/>
                    </a:srgbClr>
                  </a:innerShdw>
                </a:effectLst>
                <a:latin typeface="Times New Roman" pitchFamily="-112" charset="0"/>
                <a:ea typeface="+mn-ea"/>
                <a:cs typeface="+mn-cs"/>
              </a:rPr>
              <a:t>Lowry  </a:t>
            </a:r>
          </a:p>
          <a:p>
            <a:pPr lvl="1" eaLnBrk="1" hangingPunct="1">
              <a:buFont typeface="Wingdings" charset="2"/>
              <a:buChar char="Ø"/>
              <a:defRPr/>
            </a:pPr>
            <a:r>
              <a:rPr lang="en-US" sz="2400" dirty="0" smtClean="0">
                <a:solidFill>
                  <a:schemeClr val="accent6"/>
                </a:solidFill>
                <a:effectLst>
                  <a:innerShdw blurRad="63500" dist="50800" dir="13500000">
                    <a:srgbClr val="000000">
                      <a:alpha val="50000"/>
                    </a:srgbClr>
                  </a:innerShdw>
                </a:effectLst>
                <a:latin typeface="Times New Roman" pitchFamily="-112" charset="0"/>
                <a:ea typeface="+mn-ea"/>
                <a:cs typeface="+mn-cs"/>
              </a:rPr>
              <a:t>Bradford</a:t>
            </a:r>
          </a:p>
          <a:p>
            <a:pPr lvl="1" eaLnBrk="1" hangingPunct="1">
              <a:buFont typeface="Wingdings" charset="2"/>
              <a:buChar char="Ø"/>
              <a:defRPr/>
            </a:pPr>
            <a:r>
              <a:rPr lang="en-US" sz="2400" dirty="0" err="1" smtClean="0">
                <a:solidFill>
                  <a:schemeClr val="accent6"/>
                </a:solidFill>
                <a:effectLst>
                  <a:innerShdw blurRad="63500" dist="50800" dir="13500000">
                    <a:srgbClr val="000000">
                      <a:alpha val="50000"/>
                    </a:srgbClr>
                  </a:innerShdw>
                </a:effectLst>
                <a:latin typeface="Times New Roman" pitchFamily="-112" charset="0"/>
                <a:ea typeface="+mn-ea"/>
                <a:cs typeface="+mn-cs"/>
              </a:rPr>
              <a:t>Turbidimetric</a:t>
            </a:r>
            <a:r>
              <a:rPr lang="en-US" sz="2400" dirty="0" smtClean="0">
                <a:solidFill>
                  <a:schemeClr val="accent6"/>
                </a:solidFill>
                <a:effectLst>
                  <a:innerShdw blurRad="63500" dist="50800" dir="13500000">
                    <a:srgbClr val="000000">
                      <a:alpha val="50000"/>
                    </a:srgbClr>
                  </a:innerShdw>
                </a:effectLst>
                <a:latin typeface="Times New Roman" pitchFamily="-112" charset="0"/>
                <a:ea typeface="+mn-ea"/>
                <a:cs typeface="+mn-cs"/>
              </a:rPr>
              <a:t> Method</a:t>
            </a:r>
          </a:p>
          <a:p>
            <a:pPr eaLnBrk="1" hangingPunct="1">
              <a:buFont typeface="Wingdings" pitchFamily="-112" charset="2"/>
              <a:buNone/>
              <a:defRPr/>
            </a:pPr>
            <a:r>
              <a:rPr lang="en-US" sz="3600" dirty="0" smtClean="0">
                <a:effectLst>
                  <a:innerShdw blurRad="63500" dist="50800" dir="13500000">
                    <a:srgbClr val="000000">
                      <a:alpha val="50000"/>
                    </a:srgbClr>
                  </a:innerShdw>
                </a:effectLst>
                <a:latin typeface="Arial"/>
                <a:ea typeface="+mn-ea"/>
                <a:cs typeface="+mn-cs"/>
              </a:rPr>
              <a:t>Other Methods</a:t>
            </a:r>
            <a:endParaRPr lang="en-US" sz="3600" dirty="0">
              <a:effectLst>
                <a:innerShdw blurRad="63500" dist="50800" dir="13500000">
                  <a:srgbClr val="000000">
                    <a:alpha val="50000"/>
                  </a:srgbClr>
                </a:innerShdw>
              </a:effectLst>
              <a:latin typeface="Arial"/>
              <a:ea typeface="+mn-ea"/>
              <a:cs typeface="+mn-cs"/>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1000"/>
                                        <p:tgtEl>
                                          <p:spTgt spid="68611">
                                            <p:txEl>
                                              <p:pRg st="0" end="0"/>
                                            </p:txEl>
                                          </p:spTgt>
                                        </p:tgtEl>
                                      </p:cBhvr>
                                    </p:animEffect>
                                    <p:anim calcmode="lin" valueType="num">
                                      <p:cBhvr>
                                        <p:cTn id="8"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86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Effect transition="in" filter="fade">
                                      <p:cBhvr>
                                        <p:cTn id="14" dur="1000"/>
                                        <p:tgtEl>
                                          <p:spTgt spid="68611">
                                            <p:txEl>
                                              <p:pRg st="1" end="1"/>
                                            </p:txEl>
                                          </p:spTgt>
                                        </p:tgtEl>
                                      </p:cBhvr>
                                    </p:animEffect>
                                    <p:anim calcmode="lin" valueType="num">
                                      <p:cBhvr>
                                        <p:cTn id="15"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86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Effect transition="in" filter="fade">
                                      <p:cBhvr>
                                        <p:cTn id="21" dur="1000"/>
                                        <p:tgtEl>
                                          <p:spTgt spid="68611">
                                            <p:txEl>
                                              <p:pRg st="2" end="2"/>
                                            </p:txEl>
                                          </p:spTgt>
                                        </p:tgtEl>
                                      </p:cBhvr>
                                    </p:animEffect>
                                    <p:anim calcmode="lin" valueType="num">
                                      <p:cBhvr>
                                        <p:cTn id="22"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861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8611">
                                            <p:txEl>
                                              <p:pRg st="3" end="3"/>
                                            </p:txEl>
                                          </p:spTgt>
                                        </p:tgtEl>
                                        <p:attrNameLst>
                                          <p:attrName>style.visibility</p:attrName>
                                        </p:attrNameLst>
                                      </p:cBhvr>
                                      <p:to>
                                        <p:strVal val="visible"/>
                                      </p:to>
                                    </p:set>
                                    <p:animEffect transition="in" filter="fade">
                                      <p:cBhvr>
                                        <p:cTn id="26" dur="1000"/>
                                        <p:tgtEl>
                                          <p:spTgt spid="68611">
                                            <p:txEl>
                                              <p:pRg st="3" end="3"/>
                                            </p:txEl>
                                          </p:spTgt>
                                        </p:tgtEl>
                                      </p:cBhvr>
                                    </p:animEffect>
                                    <p:anim calcmode="lin" valueType="num">
                                      <p:cBhvr>
                                        <p:cTn id="27"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686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8611">
                                            <p:txEl>
                                              <p:pRg st="4" end="4"/>
                                            </p:txEl>
                                          </p:spTgt>
                                        </p:tgtEl>
                                        <p:attrNameLst>
                                          <p:attrName>style.visibility</p:attrName>
                                        </p:attrNameLst>
                                      </p:cBhvr>
                                      <p:to>
                                        <p:strVal val="visible"/>
                                      </p:to>
                                    </p:set>
                                    <p:animEffect transition="in" filter="fade">
                                      <p:cBhvr>
                                        <p:cTn id="31" dur="1000"/>
                                        <p:tgtEl>
                                          <p:spTgt spid="68611">
                                            <p:txEl>
                                              <p:pRg st="4" end="4"/>
                                            </p:txEl>
                                          </p:spTgt>
                                        </p:tgtEl>
                                      </p:cBhvr>
                                    </p:animEffect>
                                    <p:anim calcmode="lin" valueType="num">
                                      <p:cBhvr>
                                        <p:cTn id="32" dur="10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861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8611">
                                            <p:txEl>
                                              <p:pRg st="5" end="5"/>
                                            </p:txEl>
                                          </p:spTgt>
                                        </p:tgtEl>
                                        <p:attrNameLst>
                                          <p:attrName>style.visibility</p:attrName>
                                        </p:attrNameLst>
                                      </p:cBhvr>
                                      <p:to>
                                        <p:strVal val="visible"/>
                                      </p:to>
                                    </p:set>
                                    <p:animEffect transition="in" filter="fade">
                                      <p:cBhvr>
                                        <p:cTn id="36" dur="1000"/>
                                        <p:tgtEl>
                                          <p:spTgt spid="68611">
                                            <p:txEl>
                                              <p:pRg st="5" end="5"/>
                                            </p:txEl>
                                          </p:spTgt>
                                        </p:tgtEl>
                                      </p:cBhvr>
                                    </p:animEffect>
                                    <p:anim calcmode="lin" valueType="num">
                                      <p:cBhvr>
                                        <p:cTn id="37" dur="1000" fill="hold"/>
                                        <p:tgtEl>
                                          <p:spTgt spid="68611">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68611">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8611">
                                            <p:txEl>
                                              <p:pRg st="6" end="6"/>
                                            </p:txEl>
                                          </p:spTgt>
                                        </p:tgtEl>
                                        <p:attrNameLst>
                                          <p:attrName>style.visibility</p:attrName>
                                        </p:attrNameLst>
                                      </p:cBhvr>
                                      <p:to>
                                        <p:strVal val="visible"/>
                                      </p:to>
                                    </p:set>
                                    <p:animEffect transition="in" filter="fade">
                                      <p:cBhvr>
                                        <p:cTn id="41" dur="1000"/>
                                        <p:tgtEl>
                                          <p:spTgt spid="68611">
                                            <p:txEl>
                                              <p:pRg st="6" end="6"/>
                                            </p:txEl>
                                          </p:spTgt>
                                        </p:tgtEl>
                                      </p:cBhvr>
                                    </p:animEffect>
                                    <p:anim calcmode="lin" valueType="num">
                                      <p:cBhvr>
                                        <p:cTn id="42" dur="10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686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152400"/>
            <a:ext cx="8610600" cy="1752600"/>
          </a:xfrm>
        </p:spPr>
        <p:txBody>
          <a:bodyPr/>
          <a:lstStyle/>
          <a:p>
            <a:pPr eaLnBrk="1" hangingPunct="1"/>
            <a:r>
              <a:rPr lang="en-US" smtClean="0">
                <a:effectLst/>
                <a:latin typeface="Arial" pitchFamily="26" charset="0"/>
                <a:ea typeface="ＭＳ Ｐゴシック" pitchFamily="26" charset="-128"/>
                <a:cs typeface="ＭＳ Ｐゴシック" pitchFamily="26" charset="-128"/>
              </a:rPr>
              <a:t>UV Absorption Method</a:t>
            </a:r>
            <a:br>
              <a:rPr lang="en-US" smtClean="0">
                <a:effectLst/>
                <a:latin typeface="Arial" pitchFamily="26" charset="0"/>
                <a:ea typeface="ＭＳ Ｐゴシック" pitchFamily="26" charset="-128"/>
                <a:cs typeface="ＭＳ Ｐゴシック" pitchFamily="26" charset="-128"/>
              </a:rPr>
            </a:br>
            <a:r>
              <a:rPr lang="en-US" smtClean="0">
                <a:effectLst/>
                <a:latin typeface="Arial" pitchFamily="26" charset="0"/>
                <a:ea typeface="ＭＳ Ｐゴシック" pitchFamily="26" charset="-128"/>
                <a:cs typeface="ＭＳ Ｐゴシック" pitchFamily="26" charset="-128"/>
              </a:rPr>
              <a:t>(Warburg-Christian Method)</a:t>
            </a:r>
          </a:p>
        </p:txBody>
      </p:sp>
      <p:sp>
        <p:nvSpPr>
          <p:cNvPr id="99331" name="Rectangle 3"/>
          <p:cNvSpPr>
            <a:spLocks noGrp="1" noChangeArrowheads="1"/>
          </p:cNvSpPr>
          <p:nvPr>
            <p:ph type="body" sz="half" idx="1"/>
          </p:nvPr>
        </p:nvSpPr>
        <p:spPr>
          <a:xfrm>
            <a:off x="228600" y="1905000"/>
            <a:ext cx="8534400" cy="3124200"/>
          </a:xfrm>
        </p:spPr>
        <p:txBody>
          <a:bodyPr/>
          <a:lstStyle/>
          <a:p>
            <a:pPr algn="just" eaLnBrk="1" hangingPunct="1">
              <a:buFont typeface="Wingdings" pitchFamily="-112" charset="2"/>
              <a:buNone/>
              <a:defRPr/>
            </a:pPr>
            <a:endParaRPr lang="en-US" sz="2800" dirty="0">
              <a:effectLst>
                <a:innerShdw blurRad="63500" dist="50800" dir="13500000">
                  <a:srgbClr val="000000">
                    <a:alpha val="50000"/>
                  </a:srgbClr>
                </a:innerShdw>
              </a:effectLst>
              <a:latin typeface="Arial"/>
              <a:ea typeface="+mn-ea"/>
              <a:cs typeface="+mn-cs"/>
            </a:endParaRPr>
          </a:p>
          <a:p>
            <a:pPr algn="just" eaLnBrk="1" hangingPunct="1">
              <a:buFont typeface="Wingdings" pitchFamily="-112" charset="2"/>
              <a:buChar char="n"/>
              <a:defRPr/>
            </a:pPr>
            <a:r>
              <a:rPr lang="en-US" sz="2800" dirty="0">
                <a:effectLst>
                  <a:innerShdw blurRad="63500" dist="50800" dir="13500000">
                    <a:srgbClr val="000000">
                      <a:alpha val="50000"/>
                    </a:srgbClr>
                  </a:innerShdw>
                </a:effectLst>
                <a:latin typeface="Arial"/>
                <a:ea typeface="+mn-ea"/>
                <a:cs typeface="+mn-cs"/>
              </a:rPr>
              <a:t>The amino acids </a:t>
            </a:r>
            <a:r>
              <a:rPr lang="en-US" sz="2800" dirty="0" err="1">
                <a:effectLst>
                  <a:innerShdw blurRad="63500" dist="50800" dir="13500000">
                    <a:srgbClr val="000000">
                      <a:alpha val="50000"/>
                    </a:srgbClr>
                  </a:innerShdw>
                </a:effectLst>
                <a:latin typeface="Arial"/>
                <a:ea typeface="+mn-ea"/>
                <a:cs typeface="+mn-cs"/>
              </a:rPr>
              <a:t>tryptophan</a:t>
            </a:r>
            <a:r>
              <a:rPr lang="en-US" sz="2800" dirty="0">
                <a:effectLst>
                  <a:innerShdw blurRad="63500" dist="50800" dir="13500000">
                    <a:srgbClr val="000000">
                      <a:alpha val="50000"/>
                    </a:srgbClr>
                  </a:innerShdw>
                </a:effectLst>
                <a:latin typeface="Arial"/>
                <a:ea typeface="+mn-ea"/>
                <a:cs typeface="+mn-cs"/>
              </a:rPr>
              <a:t>, tyrosine and phenylalanine absorb light in the </a:t>
            </a:r>
            <a:r>
              <a:rPr lang="en-US" sz="2800" dirty="0">
                <a:solidFill>
                  <a:srgbClr val="D70BFF"/>
                </a:solidFill>
                <a:effectLst>
                  <a:innerShdw blurRad="63500" dist="50800" dir="13500000">
                    <a:srgbClr val="000000">
                      <a:alpha val="50000"/>
                    </a:srgbClr>
                  </a:innerShdw>
                </a:effectLst>
                <a:latin typeface="Arial"/>
                <a:ea typeface="+mn-ea"/>
                <a:cs typeface="+mn-cs"/>
              </a:rPr>
              <a:t>UV wavelength </a:t>
            </a:r>
          </a:p>
          <a:p>
            <a:pPr algn="just" eaLnBrk="1" hangingPunct="1">
              <a:buFont typeface="Wingdings" pitchFamily="-112" charset="2"/>
              <a:buNone/>
              <a:defRPr/>
            </a:pPr>
            <a:endParaRPr lang="en-US" sz="2800" dirty="0">
              <a:effectLst>
                <a:innerShdw blurRad="63500" dist="50800" dir="13500000">
                  <a:srgbClr val="000000">
                    <a:alpha val="50000"/>
                  </a:srgbClr>
                </a:innerShdw>
              </a:effectLst>
              <a:latin typeface="Arial"/>
              <a:ea typeface="+mn-ea"/>
              <a:cs typeface="+mn-cs"/>
            </a:endParaRPr>
          </a:p>
          <a:p>
            <a:pPr algn="just" eaLnBrk="1" hangingPunct="1">
              <a:buFont typeface="Wingdings" pitchFamily="-112" charset="2"/>
              <a:buChar char="n"/>
              <a:defRPr/>
            </a:pPr>
            <a:r>
              <a:rPr lang="en-US" sz="2800" dirty="0">
                <a:effectLst>
                  <a:innerShdw blurRad="63500" dist="50800" dir="13500000">
                    <a:srgbClr val="000000">
                      <a:alpha val="50000"/>
                    </a:srgbClr>
                  </a:innerShdw>
                </a:effectLst>
                <a:latin typeface="Arial"/>
                <a:ea typeface="+mn-ea"/>
                <a:cs typeface="+mn-cs"/>
              </a:rPr>
              <a:t>Since the absorption is proportional to concentration, this is a useful way to </a:t>
            </a:r>
            <a:r>
              <a:rPr lang="en-US" sz="2800" dirty="0" err="1" smtClean="0">
                <a:effectLst>
                  <a:innerShdw blurRad="63500" dist="50800" dir="13500000">
                    <a:srgbClr val="000000">
                      <a:alpha val="50000"/>
                    </a:srgbClr>
                  </a:innerShdw>
                </a:effectLst>
                <a:latin typeface="Arial"/>
                <a:ea typeface="+mn-ea"/>
                <a:cs typeface="+mn-cs"/>
              </a:rPr>
              <a:t>quantitate</a:t>
            </a:r>
            <a:r>
              <a:rPr lang="en-US" sz="2800" dirty="0" smtClean="0">
                <a:effectLst>
                  <a:innerShdw blurRad="63500" dist="50800" dir="13500000">
                    <a:srgbClr val="000000">
                      <a:alpha val="50000"/>
                    </a:srgbClr>
                  </a:innerShdw>
                </a:effectLst>
                <a:latin typeface="Arial"/>
                <a:ea typeface="+mn-ea"/>
                <a:cs typeface="+mn-cs"/>
              </a:rPr>
              <a:t> </a:t>
            </a:r>
            <a:r>
              <a:rPr lang="en-US" sz="2800" dirty="0">
                <a:effectLst>
                  <a:innerShdw blurRad="63500" dist="50800" dir="13500000">
                    <a:srgbClr val="000000">
                      <a:alpha val="50000"/>
                    </a:srgbClr>
                  </a:innerShdw>
                </a:effectLst>
                <a:latin typeface="Arial"/>
                <a:ea typeface="+mn-ea"/>
                <a:cs typeface="+mn-cs"/>
              </a:rPr>
              <a:t>protein concentration (for proteins containing </a:t>
            </a:r>
            <a:r>
              <a:rPr lang="en-US" sz="2800" dirty="0" err="1">
                <a:effectLst>
                  <a:innerShdw blurRad="63500" dist="50800" dir="13500000">
                    <a:srgbClr val="000000">
                      <a:alpha val="50000"/>
                    </a:srgbClr>
                  </a:innerShdw>
                </a:effectLst>
                <a:latin typeface="Arial"/>
                <a:ea typeface="+mn-ea"/>
                <a:cs typeface="+mn-cs"/>
              </a:rPr>
              <a:t>Trp</a:t>
            </a:r>
            <a:r>
              <a:rPr lang="en-US" sz="2800" dirty="0">
                <a:effectLst>
                  <a:innerShdw blurRad="63500" dist="50800" dir="13500000">
                    <a:srgbClr val="000000">
                      <a:alpha val="50000"/>
                    </a:srgbClr>
                  </a:innerShdw>
                </a:effectLst>
                <a:latin typeface="Arial"/>
                <a:ea typeface="+mn-ea"/>
                <a:cs typeface="+mn-cs"/>
              </a:rPr>
              <a:t>) </a:t>
            </a:r>
          </a:p>
          <a:p>
            <a:pPr algn="just" eaLnBrk="1" hangingPunct="1">
              <a:buFont typeface="Wingdings" pitchFamily="-112" charset="2"/>
              <a:buChar char="n"/>
              <a:defRPr/>
            </a:pPr>
            <a:endParaRPr lang="en-US" sz="2800" dirty="0">
              <a:effectLst>
                <a:innerShdw blurRad="63500" dist="50800" dir="13500000">
                  <a:srgbClr val="000000">
                    <a:alpha val="50000"/>
                  </a:srgbClr>
                </a:innerShdw>
              </a:effectLst>
              <a:latin typeface="Arial"/>
              <a:ea typeface="+mn-ea"/>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animEffect transition="in" filter="box(in)">
                                      <p:cBhvr>
                                        <p:cTn id="7" dur="500"/>
                                        <p:tgtEl>
                                          <p:spTgt spid="993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331">
                                            <p:txEl>
                                              <p:pRg st="3" end="3"/>
                                            </p:txEl>
                                          </p:spTgt>
                                        </p:tgtEl>
                                        <p:attrNameLst>
                                          <p:attrName>style.visibility</p:attrName>
                                        </p:attrNameLst>
                                      </p:cBhvr>
                                      <p:to>
                                        <p:strVal val="visible"/>
                                      </p:to>
                                    </p:set>
                                    <p:animEffect transition="in" filter="dissolve">
                                      <p:cBhvr>
                                        <p:cTn id="12"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684213" y="188913"/>
            <a:ext cx="7772400" cy="620712"/>
          </a:xfrm>
        </p:spPr>
        <p:txBody>
          <a:bodyPr/>
          <a:lstStyle/>
          <a:p>
            <a:pPr>
              <a:defRPr/>
            </a:pPr>
            <a:r>
              <a:rPr lang="en-US" altLang="zh-CN">
                <a:effectLst>
                  <a:outerShdw blurRad="38100" dist="38100" dir="2700000" algn="tl">
                    <a:srgbClr val="DDDDDD"/>
                  </a:outerShdw>
                </a:effectLst>
                <a:latin typeface="Helvetica" pitchFamily="-112" charset="0"/>
              </a:rPr>
              <a:t>UV Absorption Method</a:t>
            </a:r>
          </a:p>
        </p:txBody>
      </p:sp>
      <p:sp>
        <p:nvSpPr>
          <p:cNvPr id="22531" name="Rectangle 3"/>
          <p:cNvSpPr>
            <a:spLocks noGrp="1" noChangeArrowheads="1"/>
          </p:cNvSpPr>
          <p:nvPr>
            <p:ph type="body" idx="1"/>
          </p:nvPr>
        </p:nvSpPr>
        <p:spPr>
          <a:xfrm>
            <a:off x="381000" y="1066800"/>
            <a:ext cx="8205788" cy="5562600"/>
          </a:xfrm>
        </p:spPr>
        <p:txBody>
          <a:bodyPr/>
          <a:lstStyle/>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Principle: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1. Proteins show strong absorption at UV 280 nm, primarily due to aromatic amino acids of tryptophan and tyrosine residues in proteins.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2. The content of Try and Tyr in proteins from each food sources is fairly constant. Thereby, the extinction coefficient(E280) or molar absorptivity (Em) must be determined for individual proteins for protein content estimation.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Applications: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1.  Used for protein content of meat and milk product. This technique is better applied in a purified protein system or to proteins that have been extracted in alkali or denaturing  agents such as 8 M urea.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Advantages: </a:t>
            </a:r>
          </a:p>
          <a:p>
            <a:pPr>
              <a:spcBef>
                <a:spcPts val="1038"/>
              </a:spcBef>
              <a:buFont typeface="Wingdings" pitchFamily="26" charset="2"/>
              <a:buNone/>
            </a:pPr>
            <a:r>
              <a:rPr lang="en-US" altLang="zh-CN" sz="1800">
                <a:solidFill>
                  <a:schemeClr val="tx1"/>
                </a:solidFill>
                <a:latin typeface="Helvetica" pitchFamily="26" charset="0"/>
                <a:ea typeface="ＭＳ Ｐゴシック" pitchFamily="26" charset="-128"/>
                <a:cs typeface="ＭＳ Ｐゴシック" pitchFamily="26" charset="-128"/>
              </a:rPr>
              <a:t>1. Rapid; 2. Non interference from ammonium sulfate. 3. Non destructive.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762000"/>
            <a:ext cx="8229600" cy="609600"/>
          </a:xfrm>
        </p:spPr>
        <p:txBody>
          <a:bodyPr/>
          <a:lstStyle/>
          <a:p>
            <a:pPr eaLnBrk="1" hangingPunct="1">
              <a:defRPr/>
            </a:pPr>
            <a:r>
              <a:rPr lang="en-US">
                <a:effectLst>
                  <a:outerShdw blurRad="38100" dist="38100" dir="2700000" algn="tl">
                    <a:srgbClr val="DDDDDD"/>
                  </a:outerShdw>
                </a:effectLst>
                <a:latin typeface="Arial" pitchFamily="-112" charset="0"/>
              </a:rPr>
              <a:t>Disadvantages of UV Absorption Method</a:t>
            </a:r>
          </a:p>
        </p:txBody>
      </p:sp>
      <p:sp>
        <p:nvSpPr>
          <p:cNvPr id="102403" name="Rectangle 3"/>
          <p:cNvSpPr>
            <a:spLocks noGrp="1" noChangeArrowheads="1"/>
          </p:cNvSpPr>
          <p:nvPr>
            <p:ph type="body" idx="1"/>
          </p:nvPr>
        </p:nvSpPr>
        <p:spPr>
          <a:xfrm>
            <a:off x="457200" y="2286000"/>
            <a:ext cx="8229600" cy="2514600"/>
          </a:xfrm>
        </p:spPr>
        <p:txBody>
          <a:bodyPr/>
          <a:lstStyle/>
          <a:p>
            <a:pPr algn="just" eaLnBrk="1" hangingPunct="1">
              <a:spcBef>
                <a:spcPts val="1968"/>
              </a:spcBef>
              <a:buFont typeface="Wingdings" pitchFamily="-112" charset="2"/>
              <a:buChar char="n"/>
              <a:defRPr/>
            </a:pPr>
            <a:r>
              <a:rPr lang="en-US" sz="2400" dirty="0">
                <a:solidFill>
                  <a:schemeClr val="tx1"/>
                </a:solidFill>
                <a:effectLst>
                  <a:innerShdw blurRad="63500" dist="50800" dir="13500000">
                    <a:srgbClr val="000000">
                      <a:alpha val="50000"/>
                    </a:srgbClr>
                  </a:innerShdw>
                </a:effectLst>
                <a:ea typeface="+mn-ea"/>
                <a:cs typeface="+mn-cs"/>
              </a:rPr>
              <a:t>If some proteins do not contain these amino acids, it will not absorb UV </a:t>
            </a:r>
            <a:r>
              <a:rPr lang="en-US" sz="2400" dirty="0" smtClean="0">
                <a:solidFill>
                  <a:schemeClr val="tx1"/>
                </a:solidFill>
                <a:effectLst>
                  <a:innerShdw blurRad="63500" dist="50800" dir="13500000">
                    <a:srgbClr val="000000">
                      <a:alpha val="50000"/>
                    </a:srgbClr>
                  </a:innerShdw>
                </a:effectLst>
                <a:ea typeface="+mn-ea"/>
                <a:cs typeface="+mn-cs"/>
              </a:rPr>
              <a:t>light.</a:t>
            </a:r>
          </a:p>
          <a:p>
            <a:pPr algn="just" eaLnBrk="1" hangingPunct="1">
              <a:spcBef>
                <a:spcPts val="1968"/>
              </a:spcBef>
              <a:buFont typeface="Wingdings" pitchFamily="-112" charset="2"/>
              <a:buChar char="n"/>
              <a:defRPr/>
            </a:pPr>
            <a:r>
              <a:rPr lang="en-US" altLang="zh-CN" sz="2400" dirty="0" smtClean="0">
                <a:solidFill>
                  <a:schemeClr val="tx1"/>
                </a:solidFill>
              </a:rPr>
              <a:t>Aromatic amino acids contents in proteins from various food sources differs considerably!</a:t>
            </a:r>
          </a:p>
          <a:p>
            <a:pPr algn="just" eaLnBrk="1" hangingPunct="1">
              <a:spcBef>
                <a:spcPts val="1968"/>
              </a:spcBef>
              <a:buFont typeface="Wingdings" pitchFamily="-112" charset="2"/>
              <a:buChar char="n"/>
              <a:defRPr/>
            </a:pPr>
            <a:r>
              <a:rPr lang="en-US" sz="2400" dirty="0" smtClean="0">
                <a:solidFill>
                  <a:schemeClr val="tx1"/>
                </a:solidFill>
                <a:effectLst>
                  <a:innerShdw blurRad="63500" dist="50800" dir="13500000">
                    <a:srgbClr val="000000">
                      <a:alpha val="50000"/>
                    </a:srgbClr>
                  </a:innerShdw>
                </a:effectLst>
                <a:ea typeface="+mn-ea"/>
                <a:cs typeface="+mn-cs"/>
              </a:rPr>
              <a:t>Turbidity (cloudiness in solution) is a problem.</a:t>
            </a:r>
          </a:p>
          <a:p>
            <a:pPr algn="just" eaLnBrk="1" hangingPunct="1">
              <a:spcBef>
                <a:spcPts val="1968"/>
              </a:spcBef>
              <a:buFont typeface="Wingdings" pitchFamily="-112" charset="2"/>
              <a:buChar char="n"/>
              <a:defRPr/>
            </a:pPr>
            <a:r>
              <a:rPr lang="en-US" sz="2400" dirty="0">
                <a:solidFill>
                  <a:schemeClr val="tx1"/>
                </a:solidFill>
                <a:effectLst>
                  <a:innerShdw blurRad="63500" dist="50800" dir="13500000">
                    <a:srgbClr val="000000">
                      <a:alpha val="50000"/>
                    </a:srgbClr>
                  </a:innerShdw>
                </a:effectLst>
                <a:ea typeface="+mn-ea"/>
                <a:cs typeface="+mn-cs"/>
              </a:rPr>
              <a:t>Nucleic acids (DNA, RNA) contaminant</a:t>
            </a:r>
            <a:r>
              <a:rPr lang="en-US" sz="2400" dirty="0" smtClean="0">
                <a:solidFill>
                  <a:schemeClr val="tx1"/>
                </a:solidFill>
                <a:effectLst>
                  <a:innerShdw blurRad="63500" dist="50800" dir="13500000">
                    <a:srgbClr val="000000">
                      <a:alpha val="50000"/>
                    </a:srgbClr>
                  </a:innerShdw>
                </a:effectLst>
                <a:ea typeface="+mn-ea"/>
                <a:cs typeface="+mn-cs"/>
              </a:rPr>
              <a:t> and </a:t>
            </a:r>
            <a:r>
              <a:rPr lang="en-US" sz="2400" dirty="0" err="1" smtClean="0">
                <a:solidFill>
                  <a:schemeClr val="tx1"/>
                </a:solidFill>
                <a:effectLst>
                  <a:innerShdw blurRad="63500" dist="50800" dir="13500000">
                    <a:srgbClr val="000000">
                      <a:alpha val="50000"/>
                    </a:srgbClr>
                  </a:innerShdw>
                </a:effectLst>
                <a:ea typeface="+mn-ea"/>
                <a:cs typeface="+mn-cs"/>
              </a:rPr>
              <a:t>phenolic</a:t>
            </a:r>
            <a:r>
              <a:rPr lang="en-US" sz="2400" dirty="0" smtClean="0">
                <a:solidFill>
                  <a:schemeClr val="tx1"/>
                </a:solidFill>
                <a:effectLst>
                  <a:innerShdw blurRad="63500" dist="50800" dir="13500000">
                    <a:srgbClr val="000000">
                      <a:alpha val="50000"/>
                    </a:srgbClr>
                  </a:innerShdw>
                </a:effectLst>
                <a:ea typeface="+mn-ea"/>
                <a:cs typeface="+mn-cs"/>
              </a:rPr>
              <a:t> acids will </a:t>
            </a:r>
            <a:r>
              <a:rPr lang="en-US" sz="2400" dirty="0">
                <a:solidFill>
                  <a:schemeClr val="tx1"/>
                </a:solidFill>
                <a:effectLst>
                  <a:innerShdw blurRad="63500" dist="50800" dir="13500000">
                    <a:srgbClr val="000000">
                      <a:alpha val="50000"/>
                    </a:srgbClr>
                  </a:innerShdw>
                </a:effectLst>
                <a:ea typeface="+mn-ea"/>
                <a:cs typeface="+mn-cs"/>
              </a:rPr>
              <a:t>also absorb UV </a:t>
            </a:r>
            <a:r>
              <a:rPr lang="en-US" sz="2400" dirty="0" smtClean="0">
                <a:solidFill>
                  <a:schemeClr val="tx1"/>
                </a:solidFill>
                <a:effectLst>
                  <a:innerShdw blurRad="63500" dist="50800" dir="13500000">
                    <a:srgbClr val="000000">
                      <a:alpha val="50000"/>
                    </a:srgbClr>
                  </a:innerShdw>
                </a:effectLst>
                <a:ea typeface="+mn-ea"/>
                <a:cs typeface="+mn-cs"/>
              </a:rPr>
              <a:t>light.</a:t>
            </a:r>
            <a:endParaRPr lang="en-US" sz="2400" dirty="0">
              <a:solidFill>
                <a:schemeClr val="tx1"/>
              </a:solidFill>
              <a:effectLst>
                <a:innerShdw blurRad="63500" dist="50800" dir="13500000">
                  <a:srgbClr val="000000">
                    <a:alpha val="50000"/>
                  </a:srgbClr>
                </a:innerShdw>
              </a:effectLst>
              <a:ea typeface="+mn-ea"/>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slide(fromBottom)">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slide(fromBottom)">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slide(fromBottom)">
                                      <p:cBhvr>
                                        <p:cTn id="17" dur="500"/>
                                        <p:tgtEl>
                                          <p:spTgt spid="1024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03">
                                            <p:txEl>
                                              <p:pRg st="3" end="3"/>
                                            </p:txEl>
                                          </p:spTgt>
                                        </p:tgtEl>
                                        <p:attrNameLst>
                                          <p:attrName>style.visibility</p:attrName>
                                        </p:attrNameLst>
                                      </p:cBhvr>
                                      <p:to>
                                        <p:strVal val="visible"/>
                                      </p:to>
                                    </p:set>
                                    <p:animEffect transition="in" filter="dissolve">
                                      <p:cBhvr>
                                        <p:cTn id="22" dur="500"/>
                                        <p:tgtEl>
                                          <p:spTgt spid="102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0"/>
            <a:ext cx="8229600" cy="838200"/>
          </a:xfrm>
        </p:spPr>
        <p:txBody>
          <a:bodyPr/>
          <a:lstStyle/>
          <a:p>
            <a:pPr eaLnBrk="1" hangingPunct="1">
              <a:defRPr/>
            </a:pPr>
            <a:r>
              <a:rPr lang="en-US">
                <a:effectLst>
                  <a:outerShdw blurRad="38100" dist="38100" dir="2700000" algn="tl">
                    <a:srgbClr val="DDDDDD"/>
                  </a:outerShdw>
                </a:effectLst>
                <a:latin typeface="Arial" pitchFamily="-112" charset="0"/>
              </a:rPr>
              <a:t>Colorimetric Methods</a:t>
            </a:r>
          </a:p>
        </p:txBody>
      </p:sp>
      <p:sp>
        <p:nvSpPr>
          <p:cNvPr id="103427" name="Rectangle 3"/>
          <p:cNvSpPr>
            <a:spLocks noGrp="1" noChangeArrowheads="1"/>
          </p:cNvSpPr>
          <p:nvPr>
            <p:ph type="body" idx="1"/>
          </p:nvPr>
        </p:nvSpPr>
        <p:spPr>
          <a:xfrm>
            <a:off x="-152400" y="1219200"/>
            <a:ext cx="9144000" cy="2895600"/>
          </a:xfrm>
        </p:spPr>
        <p:txBody>
          <a:bodyPr/>
          <a:lstStyle/>
          <a:p>
            <a:pPr algn="just" eaLnBrk="1" hangingPunct="1">
              <a:buFont typeface="Wingdings" pitchFamily="-112" charset="2"/>
              <a:buChar char="n"/>
              <a:defRPr/>
            </a:pPr>
            <a:r>
              <a:rPr lang="en-US" sz="2400" dirty="0">
                <a:solidFill>
                  <a:schemeClr val="tx1"/>
                </a:solidFill>
                <a:ea typeface="+mn-ea"/>
                <a:cs typeface="+mn-cs"/>
              </a:rPr>
              <a:t>we can modify the protein sample with appropriate reagents so as to produce a color reaction  and measure protein concentration using a spectrophotometer.  </a:t>
            </a:r>
          </a:p>
        </p:txBody>
      </p:sp>
      <p:pic>
        <p:nvPicPr>
          <p:cNvPr id="103428" name="Picture 4" descr="2"/>
          <p:cNvPicPr>
            <a:picLocks noChangeAspect="1" noChangeArrowheads="1"/>
          </p:cNvPicPr>
          <p:nvPr/>
        </p:nvPicPr>
        <p:blipFill>
          <a:blip r:embed="rId2"/>
          <a:srcRect/>
          <a:stretch>
            <a:fillRect/>
          </a:stretch>
        </p:blipFill>
        <p:spPr bwMode="auto">
          <a:xfrm>
            <a:off x="609600" y="2895600"/>
            <a:ext cx="1503363" cy="3810000"/>
          </a:xfrm>
          <a:prstGeom prst="rect">
            <a:avLst/>
          </a:prstGeom>
          <a:noFill/>
          <a:ln w="9525">
            <a:noFill/>
            <a:miter lim="800000"/>
            <a:headEnd/>
            <a:tailEnd/>
          </a:ln>
        </p:spPr>
      </p:pic>
      <p:sp>
        <p:nvSpPr>
          <p:cNvPr id="103430" name="Line 6"/>
          <p:cNvSpPr>
            <a:spLocks noChangeShapeType="1"/>
          </p:cNvSpPr>
          <p:nvPr/>
        </p:nvSpPr>
        <p:spPr bwMode="auto">
          <a:xfrm>
            <a:off x="2438400" y="4724400"/>
            <a:ext cx="762000" cy="0"/>
          </a:xfrm>
          <a:prstGeom prst="line">
            <a:avLst/>
          </a:prstGeom>
          <a:noFill/>
          <a:ln w="38100">
            <a:solidFill>
              <a:srgbClr val="FFFF00"/>
            </a:solidFill>
            <a:round/>
            <a:headEnd/>
            <a:tailEnd type="triangle" w="med" len="med"/>
          </a:ln>
        </p:spPr>
        <p:txBody>
          <a:bodyPr>
            <a:prstTxWarp prst="textNoShape">
              <a:avLst/>
            </a:prstTxWarp>
          </a:bodyPr>
          <a:lstStyle/>
          <a:p>
            <a:pPr>
              <a:defRPr/>
            </a:pPr>
            <a:endParaRPr lang="en-US">
              <a:latin typeface="Tahoma" pitchFamily="-112" charset="0"/>
            </a:endParaRPr>
          </a:p>
        </p:txBody>
      </p:sp>
      <p:pic>
        <p:nvPicPr>
          <p:cNvPr id="103431" name="Picture 7" descr="Picture2"/>
          <p:cNvPicPr>
            <a:picLocks noChangeAspect="1" noChangeArrowheads="1"/>
          </p:cNvPicPr>
          <p:nvPr/>
        </p:nvPicPr>
        <p:blipFill>
          <a:blip r:embed="rId3"/>
          <a:srcRect/>
          <a:stretch>
            <a:fillRect/>
          </a:stretch>
        </p:blipFill>
        <p:spPr bwMode="auto">
          <a:xfrm>
            <a:off x="3502025" y="2895600"/>
            <a:ext cx="1298575" cy="3733800"/>
          </a:xfrm>
          <a:prstGeom prst="rect">
            <a:avLst/>
          </a:prstGeom>
          <a:noFill/>
          <a:ln w="9525">
            <a:noFill/>
            <a:miter lim="800000"/>
            <a:headEnd/>
            <a:tailEnd/>
          </a:ln>
        </p:spPr>
      </p:pic>
      <p:sp>
        <p:nvSpPr>
          <p:cNvPr id="103433" name="Line 9"/>
          <p:cNvSpPr>
            <a:spLocks noChangeShapeType="1"/>
          </p:cNvSpPr>
          <p:nvPr/>
        </p:nvSpPr>
        <p:spPr bwMode="auto">
          <a:xfrm>
            <a:off x="5105400" y="4800600"/>
            <a:ext cx="762000" cy="0"/>
          </a:xfrm>
          <a:prstGeom prst="line">
            <a:avLst/>
          </a:prstGeom>
          <a:noFill/>
          <a:ln w="38100">
            <a:solidFill>
              <a:srgbClr val="FFFF00"/>
            </a:solidFill>
            <a:round/>
            <a:headEnd/>
            <a:tailEnd type="triangle" w="med" len="med"/>
          </a:ln>
        </p:spPr>
        <p:txBody>
          <a:bodyPr>
            <a:prstTxWarp prst="textNoShape">
              <a:avLst/>
            </a:prstTxWarp>
          </a:bodyPr>
          <a:lstStyle/>
          <a:p>
            <a:pPr>
              <a:defRPr/>
            </a:pPr>
            <a:endParaRPr lang="en-US">
              <a:latin typeface="Tahoma" pitchFamily="-112" charset="0"/>
            </a:endParaRPr>
          </a:p>
        </p:txBody>
      </p:sp>
      <p:pic>
        <p:nvPicPr>
          <p:cNvPr id="103434" name="Picture 10" descr="DU520"/>
          <p:cNvPicPr>
            <a:picLocks noChangeAspect="1" noChangeArrowheads="1"/>
          </p:cNvPicPr>
          <p:nvPr/>
        </p:nvPicPr>
        <p:blipFill>
          <a:blip r:embed="rId4"/>
          <a:srcRect/>
          <a:stretch>
            <a:fillRect/>
          </a:stretch>
        </p:blipFill>
        <p:spPr bwMode="auto">
          <a:xfrm>
            <a:off x="5981700" y="3429000"/>
            <a:ext cx="2933700" cy="2305050"/>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animEffect transition="in" filter="wipe(down)">
                                      <p:cBhvr>
                                        <p:cTn id="7" dur="500"/>
                                        <p:tgtEl>
                                          <p:spTgt spid="1034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3430"/>
                                        </p:tgtEl>
                                        <p:attrNameLst>
                                          <p:attrName>style.visibility</p:attrName>
                                        </p:attrNameLst>
                                      </p:cBhvr>
                                      <p:to>
                                        <p:strVal val="visible"/>
                                      </p:to>
                                    </p:set>
                                    <p:animEffect transition="in" filter="dissolve">
                                      <p:cBhvr>
                                        <p:cTn id="12" dur="500"/>
                                        <p:tgtEl>
                                          <p:spTgt spid="10343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3431"/>
                                        </p:tgtEl>
                                        <p:attrNameLst>
                                          <p:attrName>style.visibility</p:attrName>
                                        </p:attrNameLst>
                                      </p:cBhvr>
                                      <p:to>
                                        <p:strVal val="visible"/>
                                      </p:to>
                                    </p:set>
                                    <p:animEffect transition="in" filter="box(in)">
                                      <p:cBhvr>
                                        <p:cTn id="17" dur="500"/>
                                        <p:tgtEl>
                                          <p:spTgt spid="10343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3433"/>
                                        </p:tgtEl>
                                        <p:attrNameLst>
                                          <p:attrName>style.visibility</p:attrName>
                                        </p:attrNameLst>
                                      </p:cBhvr>
                                      <p:to>
                                        <p:strVal val="visible"/>
                                      </p:to>
                                    </p:set>
                                    <p:animEffect transition="in" filter="blinds(horizontal)">
                                      <p:cBhvr>
                                        <p:cTn id="22" dur="500"/>
                                        <p:tgtEl>
                                          <p:spTgt spid="10343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434"/>
                                        </p:tgtEl>
                                        <p:attrNameLst>
                                          <p:attrName>style.visibility</p:attrName>
                                        </p:attrNameLst>
                                      </p:cBhvr>
                                      <p:to>
                                        <p:strVal val="visible"/>
                                      </p:to>
                                    </p:set>
                                    <p:animEffect transition="in" filter="dissolve">
                                      <p:cBhvr>
                                        <p:cTn id="27" dur="500"/>
                                        <p:tgtEl>
                                          <p:spTgt spid="103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outerShdw blurRad="38100" dist="38100" dir="2700000" algn="tl">
                <a:srgbClr val="000000">
                  <a:alpha val="43137"/>
                </a:srgbClr>
              </a:outerShdw>
            </a:effectLst>
            <a:latin typeface="Tahom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outerShdw blurRad="38100" dist="38100" dir="2700000" algn="tl">
                <a:srgbClr val="000000">
                  <a:alpha val="43137"/>
                </a:srgbClr>
              </a:outerShdw>
            </a:effectLst>
            <a:latin typeface="Tahoma" pitchFamily="-112"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2485</TotalTime>
  <Words>2614</Words>
  <Application>Microsoft Macintosh PowerPoint</Application>
  <PresentationFormat>On-screen Show (4:3)</PresentationFormat>
  <Paragraphs>246</Paragraphs>
  <Slides>39</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Textured</vt:lpstr>
      <vt:lpstr>Acrobat Document</vt:lpstr>
      <vt:lpstr>Protein Quantification</vt:lpstr>
      <vt:lpstr>Characteristics of a  Useful Assay</vt:lpstr>
      <vt:lpstr>Absorbance</vt:lpstr>
      <vt:lpstr>Absorbance</vt:lpstr>
      <vt:lpstr>Quantification of Protein </vt:lpstr>
      <vt:lpstr>UV Absorption Method (Warburg-Christian Method)</vt:lpstr>
      <vt:lpstr>UV Absorption Method</vt:lpstr>
      <vt:lpstr>Disadvantages of UV Absorption Method</vt:lpstr>
      <vt:lpstr>Colorimetric Methods</vt:lpstr>
      <vt:lpstr>Advantages of Colorimetric Methods</vt:lpstr>
      <vt:lpstr>Protein  Determination</vt:lpstr>
      <vt:lpstr>The Biuret Assay</vt:lpstr>
      <vt:lpstr>Application &amp; Advantages</vt:lpstr>
      <vt:lpstr>Disadvantages of Biuret</vt:lpstr>
      <vt:lpstr>Lowry Method </vt:lpstr>
      <vt:lpstr>Slide 16</vt:lpstr>
      <vt:lpstr>Lowry Method </vt:lpstr>
      <vt:lpstr>Making a standard curve  with BSA (bovine serum albumin) </vt:lpstr>
      <vt:lpstr>Slide 19</vt:lpstr>
      <vt:lpstr>Slide 20</vt:lpstr>
      <vt:lpstr>Advantages &amp; Disadvantages of Lowry Method</vt:lpstr>
      <vt:lpstr>Procedures of Lowry’s Method</vt:lpstr>
      <vt:lpstr>Properties of Lowry’s Method</vt:lpstr>
      <vt:lpstr>Disadvantages of Lowry Method</vt:lpstr>
      <vt:lpstr>Slide 25</vt:lpstr>
      <vt:lpstr>Slide 26</vt:lpstr>
      <vt:lpstr>Bradford Method</vt:lpstr>
      <vt:lpstr>The Bradford Assay</vt:lpstr>
      <vt:lpstr>Bradford Method  </vt:lpstr>
      <vt:lpstr>-Coomassie Brilliant Blue G-250 dye exists in three forms: cationic (red), neutral (green) and anionic (blue) -under acidic conditions, the dye is predominantly in the protonated cationic form (red) -when the dye binds to proteins, it is converted to a stable form (blue) -it is this blue form that is detected at 595 nm to quantify the concentration of proteins</vt:lpstr>
      <vt:lpstr>Making a standard curve  with BSA (bovine serum albumin) </vt:lpstr>
      <vt:lpstr>Protein Quantification Methods</vt:lpstr>
      <vt:lpstr>Protein Assays Sensitivity</vt:lpstr>
      <vt:lpstr>Kjeldahl’s Method</vt:lpstr>
      <vt:lpstr>The Combustion Method</vt:lpstr>
      <vt:lpstr>Dumas (N Combustion)</vt:lpstr>
      <vt:lpstr>Experimental Detail</vt:lpstr>
      <vt:lpstr>Slide 38</vt:lpstr>
      <vt:lpstr>Requirement for Report</vt:lpstr>
    </vt:vector>
  </TitlesOfParts>
  <Company>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Genetically Modified Organism</dc:title>
  <dc:creator>dongping</dc:creator>
  <cp:lastModifiedBy>ZERONG WANG</cp:lastModifiedBy>
  <cp:revision>152</cp:revision>
  <dcterms:created xsi:type="dcterms:W3CDTF">2010-09-20T13:30:53Z</dcterms:created>
  <dcterms:modified xsi:type="dcterms:W3CDTF">2010-09-20T13:41:47Z</dcterms:modified>
</cp:coreProperties>
</file>